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 id="2147483701" r:id="rId2"/>
  </p:sldMasterIdLst>
  <p:notesMasterIdLst>
    <p:notesMasterId r:id="rId14"/>
  </p:notesMasterIdLst>
  <p:sldIdLst>
    <p:sldId id="487" r:id="rId3"/>
    <p:sldId id="488" r:id="rId4"/>
    <p:sldId id="489" r:id="rId5"/>
    <p:sldId id="490" r:id="rId6"/>
    <p:sldId id="491" r:id="rId7"/>
    <p:sldId id="492" r:id="rId8"/>
    <p:sldId id="493" r:id="rId9"/>
    <p:sldId id="494" r:id="rId10"/>
    <p:sldId id="495" r:id="rId11"/>
    <p:sldId id="497" r:id="rId12"/>
    <p:sldId id="496" r:id="rId13"/>
  </p:sldIdLst>
  <p:sldSz cx="9144000" cy="5143500" type="screen16x9"/>
  <p:notesSz cx="6858000" cy="9144000"/>
  <p:custDataLst>
    <p:tags r:id="rId15"/>
  </p:custDataLst>
  <p:defaultTextStyle>
    <a:defPPr>
      <a:defRPr lang="zh-CN"/>
    </a:defPPr>
    <a:lvl1pPr algn="l" rtl="0" eaLnBrk="0" fontAlgn="base" hangingPunct="0">
      <a:spcBef>
        <a:spcPct val="0"/>
      </a:spcBef>
      <a:spcAft>
        <a:spcPct val="0"/>
      </a:spcAft>
      <a:defRPr sz="2800" b="1" kern="1200">
        <a:solidFill>
          <a:schemeClr val="tx1"/>
        </a:solidFill>
        <a:latin typeface="宋体" pitchFamily="2" charset="-122"/>
        <a:ea typeface="宋体" pitchFamily="2" charset="-122"/>
        <a:cs typeface="+mn-cs"/>
      </a:defRPr>
    </a:lvl1pPr>
    <a:lvl2pPr marL="457200" algn="l" rtl="0" eaLnBrk="0" fontAlgn="base" hangingPunct="0">
      <a:spcBef>
        <a:spcPct val="0"/>
      </a:spcBef>
      <a:spcAft>
        <a:spcPct val="0"/>
      </a:spcAft>
      <a:defRPr sz="2800" b="1" kern="1200">
        <a:solidFill>
          <a:schemeClr val="tx1"/>
        </a:solidFill>
        <a:latin typeface="宋体" pitchFamily="2" charset="-122"/>
        <a:ea typeface="宋体" pitchFamily="2" charset="-122"/>
        <a:cs typeface="+mn-cs"/>
      </a:defRPr>
    </a:lvl2pPr>
    <a:lvl3pPr marL="914400" algn="l" rtl="0" eaLnBrk="0" fontAlgn="base" hangingPunct="0">
      <a:spcBef>
        <a:spcPct val="0"/>
      </a:spcBef>
      <a:spcAft>
        <a:spcPct val="0"/>
      </a:spcAft>
      <a:defRPr sz="2800" b="1" kern="1200">
        <a:solidFill>
          <a:schemeClr val="tx1"/>
        </a:solidFill>
        <a:latin typeface="宋体" pitchFamily="2" charset="-122"/>
        <a:ea typeface="宋体" pitchFamily="2" charset="-122"/>
        <a:cs typeface="+mn-cs"/>
      </a:defRPr>
    </a:lvl3pPr>
    <a:lvl4pPr marL="1371600" algn="l" rtl="0" eaLnBrk="0" fontAlgn="base" hangingPunct="0">
      <a:spcBef>
        <a:spcPct val="0"/>
      </a:spcBef>
      <a:spcAft>
        <a:spcPct val="0"/>
      </a:spcAft>
      <a:defRPr sz="2800" b="1" kern="1200">
        <a:solidFill>
          <a:schemeClr val="tx1"/>
        </a:solidFill>
        <a:latin typeface="宋体" pitchFamily="2" charset="-122"/>
        <a:ea typeface="宋体" pitchFamily="2" charset="-122"/>
        <a:cs typeface="+mn-cs"/>
      </a:defRPr>
    </a:lvl4pPr>
    <a:lvl5pPr marL="1828800" algn="l" rtl="0" eaLnBrk="0" fontAlgn="base" hangingPunct="0">
      <a:spcBef>
        <a:spcPct val="0"/>
      </a:spcBef>
      <a:spcAft>
        <a:spcPct val="0"/>
      </a:spcAft>
      <a:defRPr sz="2800" b="1" kern="1200">
        <a:solidFill>
          <a:schemeClr val="tx1"/>
        </a:solidFill>
        <a:latin typeface="宋体" pitchFamily="2" charset="-122"/>
        <a:ea typeface="宋体" pitchFamily="2" charset="-122"/>
        <a:cs typeface="+mn-cs"/>
      </a:defRPr>
    </a:lvl5pPr>
    <a:lvl6pPr marL="2286000" algn="l" defTabSz="914400" rtl="0" eaLnBrk="1" latinLnBrk="0" hangingPunct="1">
      <a:defRPr sz="2800" b="1" kern="1200">
        <a:solidFill>
          <a:schemeClr val="tx1"/>
        </a:solidFill>
        <a:latin typeface="宋体" pitchFamily="2" charset="-122"/>
        <a:ea typeface="宋体" pitchFamily="2" charset="-122"/>
        <a:cs typeface="+mn-cs"/>
      </a:defRPr>
    </a:lvl6pPr>
    <a:lvl7pPr marL="2743200" algn="l" defTabSz="914400" rtl="0" eaLnBrk="1" latinLnBrk="0" hangingPunct="1">
      <a:defRPr sz="2800" b="1" kern="1200">
        <a:solidFill>
          <a:schemeClr val="tx1"/>
        </a:solidFill>
        <a:latin typeface="宋体" pitchFamily="2" charset="-122"/>
        <a:ea typeface="宋体" pitchFamily="2" charset="-122"/>
        <a:cs typeface="+mn-cs"/>
      </a:defRPr>
    </a:lvl7pPr>
    <a:lvl8pPr marL="3200400" algn="l" defTabSz="914400" rtl="0" eaLnBrk="1" latinLnBrk="0" hangingPunct="1">
      <a:defRPr sz="2800" b="1" kern="1200">
        <a:solidFill>
          <a:schemeClr val="tx1"/>
        </a:solidFill>
        <a:latin typeface="宋体" pitchFamily="2" charset="-122"/>
        <a:ea typeface="宋体" pitchFamily="2" charset="-122"/>
        <a:cs typeface="+mn-cs"/>
      </a:defRPr>
    </a:lvl8pPr>
    <a:lvl9pPr marL="3657600" algn="l" defTabSz="914400" rtl="0" eaLnBrk="1" latinLnBrk="0" hangingPunct="1">
      <a:defRPr sz="2800" b="1" kern="1200">
        <a:solidFill>
          <a:schemeClr val="tx1"/>
        </a:solidFill>
        <a:latin typeface="宋体" pitchFamily="2" charset="-122"/>
        <a:ea typeface="宋体" pitchFamily="2" charset="-122"/>
        <a:cs typeface="+mn-cs"/>
      </a:defRPr>
    </a:lvl9pPr>
  </p:defaultTextStyle>
  <p:extLst>
    <p:ext uri="{EFAFB233-063F-42B5-8137-9DF3F51BA10A}">
      <p15:sldGuideLst xmlns:p15="http://schemas.microsoft.com/office/powerpoint/2012/main">
        <p15:guide id="1" orient="horz" pos="688">
          <p15:clr>
            <a:srgbClr val="A4A3A4"/>
          </p15:clr>
        </p15:guide>
        <p15:guide id="2" orient="horz" pos="204">
          <p15:clr>
            <a:srgbClr val="A4A3A4"/>
          </p15:clr>
        </p15:guide>
        <p15:guide id="3" pos="28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CB77"/>
    <a:srgbClr val="F9D899"/>
    <a:srgbClr val="F9D895"/>
    <a:srgbClr val="DFDB9C"/>
    <a:srgbClr val="80C535"/>
    <a:srgbClr val="E8B9C3"/>
    <a:srgbClr val="B7BE44"/>
    <a:srgbClr val="E8B3BA"/>
    <a:srgbClr val="93D1FD"/>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509" autoAdjust="0"/>
  </p:normalViewPr>
  <p:slideViewPr>
    <p:cSldViewPr snapToGrid="0">
      <p:cViewPr varScale="1">
        <p:scale>
          <a:sx n="115" d="100"/>
          <a:sy n="115" d="100"/>
        </p:scale>
        <p:origin x="145" y="77"/>
      </p:cViewPr>
      <p:guideLst>
        <p:guide orient="horz" pos="688"/>
        <p:guide orient="horz" pos="204"/>
        <p:guide pos="2844"/>
      </p:guideLst>
    </p:cSldViewPr>
  </p:slideViewPr>
  <p:notesTextViewPr>
    <p:cViewPr>
      <p:scale>
        <a:sx n="100" d="100"/>
        <a:sy n="100" d="100"/>
      </p:scale>
      <p:origin x="0" y="0"/>
    </p:cViewPr>
  </p:notesTextViewPr>
  <p:sorterViewPr>
    <p:cViewPr>
      <p:scale>
        <a:sx n="200" d="100"/>
        <a:sy n="200"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24037;&#20316;&#31807;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CN" sz="1200" b="1" i="0" u="none" strike="noStrike" baseline="0" dirty="0">
                <a:effectLst/>
                <a:latin typeface="黑体" panose="02010609060101010101" pitchFamily="49" charset="-122"/>
                <a:ea typeface="黑体" panose="02010609060101010101" pitchFamily="49" charset="-122"/>
              </a:rPr>
              <a:t>2016</a:t>
            </a:r>
            <a:r>
              <a:rPr lang="zh-CN" altLang="en-US" sz="1200" b="1" i="0" u="none" strike="noStrike" baseline="0" dirty="0">
                <a:effectLst/>
                <a:latin typeface="黑体" panose="02010609060101010101" pitchFamily="49" charset="-122"/>
                <a:ea typeface="黑体" panose="02010609060101010101" pitchFamily="49" charset="-122"/>
              </a:rPr>
              <a:t>～</a:t>
            </a:r>
            <a:r>
              <a:rPr lang="en-US" altLang="zh-CN" sz="1200" b="1" i="0" u="none" strike="noStrike" baseline="0" dirty="0">
                <a:effectLst/>
                <a:latin typeface="黑体" panose="02010609060101010101" pitchFamily="49" charset="-122"/>
                <a:ea typeface="黑体" panose="02010609060101010101" pitchFamily="49" charset="-122"/>
              </a:rPr>
              <a:t>2018</a:t>
            </a:r>
            <a:r>
              <a:rPr lang="zh-CN" altLang="en-US" sz="1200" b="1" i="0" u="none" strike="noStrike" baseline="0" dirty="0">
                <a:effectLst/>
                <a:latin typeface="黑体" panose="02010609060101010101" pitchFamily="49" charset="-122"/>
                <a:ea typeface="黑体" panose="02010609060101010101" pitchFamily="49" charset="-122"/>
              </a:rPr>
              <a:t>年张家口市重大活动保障中食品及食品原料快速检测亚硝酸盐残留量情况比较</a:t>
            </a:r>
            <a:endParaRPr lang="zh-CN" altLang="en-US" sz="1200" baseline="0" dirty="0">
              <a:latin typeface="黑体" panose="02010609060101010101" pitchFamily="49" charset="-122"/>
              <a:ea typeface="黑体" panose="02010609060101010101" pitchFamily="49" charset="-122"/>
            </a:endParaRPr>
          </a:p>
        </c:rich>
      </c:tx>
      <c:layout>
        <c:manualLayout>
          <c:xMode val="edge"/>
          <c:yMode val="edge"/>
          <c:x val="0.10841931839435849"/>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manualLayout>
          <c:layoutTarget val="inner"/>
          <c:xMode val="edge"/>
          <c:yMode val="edge"/>
          <c:x val="0.11050544444618092"/>
          <c:y val="0.21650481189851267"/>
          <c:w val="0.85428046548136927"/>
          <c:h val="0.63651246719160104"/>
        </c:manualLayout>
      </c:layout>
      <c:barChart>
        <c:barDir val="col"/>
        <c:grouping val="clustered"/>
        <c:varyColors val="0"/>
        <c:ser>
          <c:idx val="0"/>
          <c:order val="0"/>
          <c:spPr>
            <a:solidFill>
              <a:schemeClr val="accent1"/>
            </a:solidFill>
            <a:ln>
              <a:noFill/>
            </a:ln>
            <a:effectLst/>
          </c:spPr>
          <c:invertIfNegative val="0"/>
          <c:cat>
            <c:numRef>
              <c:f>Sheet1!$I$12:$I$14</c:f>
              <c:numCache>
                <c:formatCode>General</c:formatCode>
                <c:ptCount val="3"/>
                <c:pt idx="0">
                  <c:v>2016</c:v>
                </c:pt>
                <c:pt idx="1">
                  <c:v>2017</c:v>
                </c:pt>
                <c:pt idx="2">
                  <c:v>2018</c:v>
                </c:pt>
              </c:numCache>
            </c:numRef>
          </c:cat>
          <c:val>
            <c:numRef>
              <c:f>Sheet1!$J$12:$J$14</c:f>
              <c:numCache>
                <c:formatCode>General</c:formatCode>
                <c:ptCount val="3"/>
                <c:pt idx="0">
                  <c:v>70.05</c:v>
                </c:pt>
                <c:pt idx="1">
                  <c:v>83.59</c:v>
                </c:pt>
                <c:pt idx="2">
                  <c:v>85.78</c:v>
                </c:pt>
              </c:numCache>
            </c:numRef>
          </c:val>
          <c:extLst>
            <c:ext xmlns:c16="http://schemas.microsoft.com/office/drawing/2014/chart" uri="{C3380CC4-5D6E-409C-BE32-E72D297353CC}">
              <c16:uniqueId val="{00000000-5C3F-43CB-A0A0-E88515B9D324}"/>
            </c:ext>
          </c:extLst>
        </c:ser>
        <c:dLbls>
          <c:showLegendKey val="0"/>
          <c:showVal val="0"/>
          <c:showCatName val="0"/>
          <c:showSerName val="0"/>
          <c:showPercent val="0"/>
          <c:showBubbleSize val="0"/>
        </c:dLbls>
        <c:gapWidth val="219"/>
        <c:overlap val="-27"/>
        <c:axId val="637309592"/>
        <c:axId val="497497728"/>
      </c:barChart>
      <c:catAx>
        <c:axId val="63730959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zh-CN" altLang="en-US"/>
                  <a:t>年份</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497497728"/>
        <c:crosses val="autoZero"/>
        <c:auto val="1"/>
        <c:lblAlgn val="ctr"/>
        <c:lblOffset val="100"/>
        <c:noMultiLvlLbl val="0"/>
      </c:catAx>
      <c:valAx>
        <c:axId val="497497728"/>
        <c:scaling>
          <c:orientation val="minMax"/>
          <c:min val="6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zh-CN" altLang="en-US"/>
                  <a:t>亚硝酸盐残留量合格率（</a:t>
                </a:r>
                <a:r>
                  <a:rPr lang="en-US" altLang="zh-CN"/>
                  <a:t>%</a:t>
                </a:r>
                <a:r>
                  <a:rPr lang="zh-CN" altLang="en-US"/>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637309592"/>
        <c:crosses val="autoZero"/>
        <c:crossBetween val="between"/>
      </c:valAx>
      <c:spPr>
        <a:noFill/>
        <a:ln>
          <a:noFill/>
        </a:ln>
        <a:effectLst/>
      </c:spPr>
    </c:plotArea>
    <c:plotVisOnly val="1"/>
    <c:dispBlanksAs val="gap"/>
    <c:showDLblsOverMax val="0"/>
  </c:chart>
  <c:spPr>
    <a:solidFill>
      <a:schemeClr val="bg1">
        <a:alpha val="52000"/>
      </a:schemeClr>
    </a:solidFill>
    <a:ln>
      <a:no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867FC6-11F9-4667-AED3-17E5B1463152}" type="datetimeFigureOut">
              <a:rPr lang="zh-CN" altLang="en-US" smtClean="0"/>
              <a:t>2023/5/26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EBD852-9C88-4843-B2F3-AB742BF95463}" type="slidenum">
              <a:rPr lang="zh-CN" altLang="en-US" smtClean="0"/>
              <a:t>‹#›</a:t>
            </a:fld>
            <a:endParaRPr lang="zh-CN" altLang="en-US"/>
          </a:p>
        </p:txBody>
      </p:sp>
    </p:spTree>
    <p:extLst>
      <p:ext uri="{BB962C8B-B14F-4D97-AF65-F5344CB8AC3E}">
        <p14:creationId xmlns:p14="http://schemas.microsoft.com/office/powerpoint/2010/main" val="1455827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9829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901D15-3B30-4A6D-9A6B-9BF7736FFA99}"/>
              </a:ext>
            </a:extLst>
          </p:cNvPr>
          <p:cNvSpPr>
            <a:spLocks noGrp="1"/>
          </p:cNvSpPr>
          <p:nvPr>
            <p:ph type="title"/>
          </p:nvPr>
        </p:nvSpPr>
        <p:spPr>
          <a:xfrm>
            <a:off x="347242" y="181863"/>
            <a:ext cx="8449520" cy="433841"/>
          </a:xfrm>
        </p:spPr>
        <p:txBody>
          <a:bodyPr lIns="0" tIns="0" rIns="0" bIns="0">
            <a:noAutofit/>
          </a:bodyPr>
          <a:lstStyle>
            <a:lvl1pPr>
              <a:defRPr sz="2100" b="0">
                <a:solidFill>
                  <a:schemeClr val="tx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defRPr>
            </a:lvl1pPr>
          </a:lstStyle>
          <a:p>
            <a:r>
              <a:rPr lang="zh-CN" altLang="en-US" dirty="0"/>
              <a:t>单击此处编辑母版标题样式</a:t>
            </a:r>
            <a:endParaRPr lang="en-US" dirty="0"/>
          </a:p>
        </p:txBody>
      </p:sp>
    </p:spTree>
    <p:extLst>
      <p:ext uri="{BB962C8B-B14F-4D97-AF65-F5344CB8AC3E}">
        <p14:creationId xmlns:p14="http://schemas.microsoft.com/office/powerpoint/2010/main" val="402196791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lgGrid">
          <a:fgClr>
            <a:srgbClr val="ECECEC"/>
          </a:fgClr>
          <a:bgClr>
            <a:schemeClr val="bg1"/>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8" r:id="rId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DB6365A1-5323-4635-8875-19543A2BD2A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文本占位符 2">
            <a:extLst>
              <a:ext uri="{FF2B5EF4-FFF2-40B4-BE49-F238E27FC236}">
                <a16:creationId xmlns:a16="http://schemas.microsoft.com/office/drawing/2014/main" id="{7C6C99B6-D2B3-48ED-AC0D-7EED1175183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日期占位符 3">
            <a:extLst>
              <a:ext uri="{FF2B5EF4-FFF2-40B4-BE49-F238E27FC236}">
                <a16:creationId xmlns:a16="http://schemas.microsoft.com/office/drawing/2014/main" id="{0E7AD38D-3CC4-4015-8BCF-24E1D95F8693}"/>
              </a:ext>
            </a:extLst>
          </p:cNvPr>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kern="0"/>
          </a:p>
        </p:txBody>
      </p:sp>
      <p:sp>
        <p:nvSpPr>
          <p:cNvPr id="5" name="页脚占位符 4">
            <a:extLst>
              <a:ext uri="{FF2B5EF4-FFF2-40B4-BE49-F238E27FC236}">
                <a16:creationId xmlns:a16="http://schemas.microsoft.com/office/drawing/2014/main" id="{E028C8CB-3B79-4E86-B07A-382671EF6D49}"/>
              </a:ext>
            </a:extLst>
          </p:cNvPr>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kern="0"/>
          </a:p>
        </p:txBody>
      </p:sp>
      <p:sp>
        <p:nvSpPr>
          <p:cNvPr id="6" name="灯片编号占位符 5">
            <a:extLst>
              <a:ext uri="{FF2B5EF4-FFF2-40B4-BE49-F238E27FC236}">
                <a16:creationId xmlns:a16="http://schemas.microsoft.com/office/drawing/2014/main" id="{47947CC3-0340-41AD-A642-DBEC7E6B3363}"/>
              </a:ext>
            </a:extLst>
          </p:cNvPr>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48020E0-1C4F-4D89-9FD1-EC2E5B71218B}" type="slidenum">
              <a:rPr lang="en-US" kern="0" smtClean="0"/>
              <a:pPr>
                <a:defRPr/>
              </a:pPr>
              <a:t>‹#›</a:t>
            </a:fld>
            <a:endParaRPr lang="en-US" kern="0"/>
          </a:p>
        </p:txBody>
      </p:sp>
    </p:spTree>
    <p:extLst>
      <p:ext uri="{BB962C8B-B14F-4D97-AF65-F5344CB8AC3E}">
        <p14:creationId xmlns:p14="http://schemas.microsoft.com/office/powerpoint/2010/main" val="1978421680"/>
      </p:ext>
    </p:extLst>
  </p:cSld>
  <p:clrMap bg1="lt1" tx1="dk1" bg2="lt2" tx2="dk2" accent1="accent1" accent2="accent2" accent3="accent3" accent4="accent4" accent5="accent5" accent6="accent6" hlink="hlink" folHlink="folHlink"/>
  <p:sldLayoutIdLst>
    <p:sldLayoutId id="2147483702" r:id="rId1"/>
  </p:sldLayoutIdLst>
  <p:hf hdr="0"/>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bwMode="auto">
          <a:xfrm>
            <a:off x="0" y="0"/>
            <a:ext cx="9144000" cy="5143500"/>
          </a:xfrm>
          <a:prstGeom prst="rect">
            <a:avLst/>
          </a:prstGeom>
          <a:gradFill flip="none" rotWithShape="0">
            <a:gsLst>
              <a:gs pos="0">
                <a:srgbClr val="DFDB9C"/>
              </a:gs>
              <a:gs pos="27000">
                <a:srgbClr val="B7BE44"/>
              </a:gs>
              <a:gs pos="100000">
                <a:srgbClr val="DFDB9C"/>
              </a:gs>
            </a:gsLst>
            <a:lin ang="0" scaled="0"/>
            <a:tileRect/>
          </a:gradFill>
          <a:ln>
            <a:solidFill>
              <a:srgbClr val="B7BE44"/>
            </a:solid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4" name="Rectangle 25"/>
          <p:cNvSpPr>
            <a:spLocks noChangeArrowheads="1"/>
          </p:cNvSpPr>
          <p:nvPr/>
        </p:nvSpPr>
        <p:spPr bwMode="auto">
          <a:xfrm>
            <a:off x="955040" y="740593"/>
            <a:ext cx="1952752" cy="307777"/>
          </a:xfrm>
          <a:prstGeom prst="rect">
            <a:avLst/>
          </a:prstGeom>
          <a:noFill/>
          <a:ln w="9525">
            <a:noFill/>
            <a:miter lim="800000"/>
            <a:headEnd/>
            <a:tailEnd/>
          </a:ln>
          <a:effectLst/>
        </p:spPr>
        <p:txBody>
          <a:bodyPr wrap="square" lIns="0" tIns="0" rIns="0" bIns="0" anchor="ctr">
            <a:noAutofit/>
          </a:bodyPr>
          <a:lstStyle/>
          <a:p>
            <a:pPr>
              <a:defRPr/>
            </a:pPr>
            <a:r>
              <a:rPr lang="zh-CN" altLang="en-US" sz="2000" dirty="0">
                <a:solidFill>
                  <a:schemeClr val="bg1"/>
                </a:solidFill>
                <a:latin typeface="黑体" panose="02010609060101010101" pitchFamily="49" charset="-122"/>
                <a:ea typeface="黑体" panose="02010609060101010101" pitchFamily="49" charset="-122"/>
                <a:cs typeface="阿里巴巴普惠体 B" panose="00020600040101010101" pitchFamily="18" charset="-122"/>
                <a:sym typeface="+mn-lt"/>
              </a:rPr>
              <a:t>科技还是狠活？</a:t>
            </a:r>
          </a:p>
        </p:txBody>
      </p:sp>
      <p:sp>
        <p:nvSpPr>
          <p:cNvPr id="5" name="Rectangle 25"/>
          <p:cNvSpPr>
            <a:spLocks noChangeArrowheads="1"/>
          </p:cNvSpPr>
          <p:nvPr/>
        </p:nvSpPr>
        <p:spPr bwMode="auto">
          <a:xfrm>
            <a:off x="955040" y="1072086"/>
            <a:ext cx="3403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rIns="0" anchor="ctr">
            <a:noAutofit/>
          </a:bodyPr>
          <a:lstStyle/>
          <a:p>
            <a:pPr>
              <a:defRPr/>
            </a:pPr>
            <a:r>
              <a:rPr lang="zh-CN" altLang="en-US" sz="4800" b="0" spc="300" dirty="0">
                <a:solidFill>
                  <a:schemeClr val="bg1"/>
                </a:solidFill>
                <a:effectLst>
                  <a:outerShdw blurRad="50800" dist="50800" dir="5400000" algn="ctr" rotWithShape="0">
                    <a:schemeClr val="tx1">
                      <a:alpha val="52000"/>
                    </a:schemeClr>
                  </a:outerShdw>
                  <a:reflection blurRad="304800" stA="0" endPos="65000" dist="50800" dir="5400000" sy="-100000" algn="bl" rotWithShape="0"/>
                </a:effectLst>
                <a:latin typeface="黑体" panose="02010609060101010101" pitchFamily="49" charset="-122"/>
                <a:ea typeface="黑体" panose="02010609060101010101" pitchFamily="49" charset="-122"/>
                <a:cs typeface="阿里巴巴普惠体 H" panose="00020600040101010101" pitchFamily="18" charset="-122"/>
                <a:sym typeface="+mn-lt"/>
              </a:rPr>
              <a:t>亚硝酸盐的那点事儿</a:t>
            </a:r>
          </a:p>
        </p:txBody>
      </p:sp>
      <p:sp>
        <p:nvSpPr>
          <p:cNvPr id="6" name="Rectangle 25"/>
          <p:cNvSpPr>
            <a:spLocks noChangeArrowheads="1"/>
          </p:cNvSpPr>
          <p:nvPr/>
        </p:nvSpPr>
        <p:spPr bwMode="auto">
          <a:xfrm>
            <a:off x="955040" y="3960234"/>
            <a:ext cx="1724604" cy="442674"/>
          </a:xfrm>
          <a:prstGeom prst="rect">
            <a:avLst/>
          </a:prstGeom>
          <a:noFill/>
          <a:ln>
            <a:noFill/>
          </a:ln>
          <a:effectLst/>
        </p:spPr>
        <p:txBody>
          <a:bodyPr wrap="square" lIns="0" rIns="0" anchor="ctr">
            <a:noAutofit/>
          </a:bodyPr>
          <a:lstStyle/>
          <a:p>
            <a:pPr>
              <a:defRPr/>
            </a:pPr>
            <a:r>
              <a:rPr lang="zh-CN" altLang="en-US" sz="2000" dirty="0">
                <a:solidFill>
                  <a:schemeClr val="bg1"/>
                </a:solidFill>
                <a:latin typeface="黑体" panose="02010609060101010101" pitchFamily="49" charset="-122"/>
                <a:ea typeface="黑体" panose="02010609060101010101" pitchFamily="49" charset="-122"/>
                <a:cs typeface="+mn-ea"/>
                <a:sym typeface="+mn-lt"/>
              </a:rPr>
              <a:t>主讲人：周杰</a:t>
            </a:r>
          </a:p>
        </p:txBody>
      </p:sp>
      <p:sp>
        <p:nvSpPr>
          <p:cNvPr id="7" name="圆角矩形 6"/>
          <p:cNvSpPr/>
          <p:nvPr/>
        </p:nvSpPr>
        <p:spPr bwMode="auto">
          <a:xfrm>
            <a:off x="939800" y="3510943"/>
            <a:ext cx="459188" cy="55184"/>
          </a:xfrm>
          <a:prstGeom prst="roundRect">
            <a:avLst>
              <a:gd name="adj" fmla="val 50000"/>
            </a:avLst>
          </a:prstGeom>
          <a:solidFill>
            <a:schemeClr val="bg1"/>
          </a:solidFill>
          <a:ln>
            <a:noFill/>
          </a:ln>
          <a:effectLst/>
        </p:spPr>
        <p:txBody>
          <a:bodyPr vert="horz" wrap="square" lIns="0" tIns="45720" rIns="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bg1"/>
              </a:solidFill>
              <a:effectLst/>
              <a:latin typeface="宋体" panose="02010600030101010101" pitchFamily="2" charset="-122"/>
              <a:ea typeface="宋体" panose="02010600030101010101" pitchFamily="2" charset="-122"/>
              <a:cs typeface="Times New Roman" panose="02020603050405020304" pitchFamily="18" charset="0"/>
            </a:endParaRPr>
          </a:p>
        </p:txBody>
      </p:sp>
      <p:pic>
        <p:nvPicPr>
          <p:cNvPr id="1026" name="Picture 2" descr="rakuichi | 缶头・瓶類">
            <a:extLst>
              <a:ext uri="{FF2B5EF4-FFF2-40B4-BE49-F238E27FC236}">
                <a16:creationId xmlns:a16="http://schemas.microsoft.com/office/drawing/2014/main" id="{94E198C0-BC34-A038-6415-95A3E51F0D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097"/>
          <a:stretch/>
        </p:blipFill>
        <p:spPr bwMode="auto">
          <a:xfrm>
            <a:off x="4572000" y="-18591"/>
            <a:ext cx="4212646" cy="5143501"/>
          </a:xfrm>
          <a:prstGeom prst="rect">
            <a:avLst/>
          </a:prstGeom>
          <a:noFill/>
          <a:effectLst>
            <a:softEdge rad="419100"/>
          </a:effectLst>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DB3349F-D590-B4C0-A202-05059DC03D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3372" y="2568720"/>
            <a:ext cx="3970076" cy="2647807"/>
          </a:xfrm>
          <a:prstGeom prst="rect">
            <a:avLst/>
          </a:prstGeom>
          <a:noFill/>
          <a:effectLst>
            <a:softEdge rad="660400"/>
          </a:effectLst>
        </p:spPr>
      </p:pic>
      <p:sp>
        <p:nvSpPr>
          <p:cNvPr id="8" name="矩形 7"/>
          <p:cNvSpPr/>
          <p:nvPr/>
        </p:nvSpPr>
        <p:spPr>
          <a:xfrm>
            <a:off x="6929079" y="236599"/>
            <a:ext cx="3365500" cy="586361"/>
          </a:xfrm>
          <a:prstGeom prst="rect">
            <a:avLst/>
          </a:prstGeom>
          <a:solidFill>
            <a:schemeClr val="accent2">
              <a:lumMod val="60000"/>
              <a:lumOff val="40000"/>
            </a:schemeClr>
          </a:solidFill>
          <a:effectLst>
            <a:outerShdw blurRad="50800" dist="38100" dir="2700000" algn="tl" rotWithShape="0">
              <a:prstClr val="black">
                <a:alpha val="40000"/>
              </a:prstClr>
            </a:outerShdw>
          </a:effectLst>
        </p:spPr>
        <p:txBody>
          <a:bodyPr wrap="square" lIns="0" rIns="0">
            <a:noAutofit/>
          </a:bodyPr>
          <a:lstStyle/>
          <a:p>
            <a:r>
              <a:rPr lang="zh-CN" altLang="en-US" sz="1400" spc="100" dirty="0">
                <a:ln w="12700">
                  <a:solidFill>
                    <a:schemeClr val="bg1">
                      <a:alpha val="97000"/>
                    </a:schemeClr>
                  </a:solidFill>
                </a:ln>
                <a:solidFill>
                  <a:srgbClr val="FFC000"/>
                </a:solidFill>
                <a:latin typeface="+mj-lt"/>
              </a:rPr>
              <a:t>加快科技创新、</a:t>
            </a:r>
            <a:endParaRPr lang="en-US" altLang="zh-CN" sz="1400" spc="100" dirty="0">
              <a:ln w="12700">
                <a:solidFill>
                  <a:schemeClr val="bg1">
                    <a:alpha val="97000"/>
                  </a:schemeClr>
                </a:solidFill>
              </a:ln>
              <a:solidFill>
                <a:srgbClr val="FFC000"/>
              </a:solidFill>
              <a:latin typeface="+mj-lt"/>
            </a:endParaRPr>
          </a:p>
          <a:p>
            <a:r>
              <a:rPr lang="zh-CN" altLang="en-US" sz="1400" spc="100" dirty="0">
                <a:ln w="12700">
                  <a:solidFill>
                    <a:schemeClr val="bg1">
                      <a:alpha val="97000"/>
                    </a:schemeClr>
                  </a:solidFill>
                </a:ln>
                <a:solidFill>
                  <a:srgbClr val="FFC000"/>
                </a:solidFill>
                <a:latin typeface="+mj-lt"/>
              </a:rPr>
              <a:t>实现高质量发展科普活动</a:t>
            </a:r>
            <a:endParaRPr lang="en-US" sz="1400" spc="100" dirty="0">
              <a:ln w="12700">
                <a:solidFill>
                  <a:schemeClr val="bg1">
                    <a:alpha val="97000"/>
                  </a:schemeClr>
                </a:solidFill>
              </a:ln>
              <a:solidFill>
                <a:srgbClr val="FFC000"/>
              </a:solidFill>
              <a:latin typeface="+mj-lt"/>
            </a:endParaRPr>
          </a:p>
        </p:txBody>
      </p:sp>
    </p:spTree>
    <p:extLst>
      <p:ext uri="{BB962C8B-B14F-4D97-AF65-F5344CB8AC3E}">
        <p14:creationId xmlns:p14="http://schemas.microsoft.com/office/powerpoint/2010/main" val="3357667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18000" decel="76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3" accel="21000" decel="4400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1+#ppt_w/2"/>
                                          </p:val>
                                        </p:tav>
                                        <p:tav tm="100000">
                                          <p:val>
                                            <p:strVal val="#ppt_x"/>
                                          </p:val>
                                        </p:tav>
                                      </p:tavLst>
                                    </p:anim>
                                    <p:anim calcmode="lin" valueType="num">
                                      <p:cBhvr additive="base">
                                        <p:cTn id="12"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9ACE5F25-0285-9F49-9622-4076C94EC80B}"/>
              </a:ext>
            </a:extLst>
          </p:cNvPr>
          <p:cNvPicPr>
            <a:picLocks noChangeAspect="1"/>
          </p:cNvPicPr>
          <p:nvPr/>
        </p:nvPicPr>
        <p:blipFill>
          <a:blip r:embed="rId2"/>
          <a:stretch>
            <a:fillRect/>
          </a:stretch>
        </p:blipFill>
        <p:spPr>
          <a:xfrm>
            <a:off x="2073218" y="1167713"/>
            <a:ext cx="2626017" cy="3768408"/>
          </a:xfrm>
          <a:prstGeom prst="rect">
            <a:avLst/>
          </a:prstGeom>
          <a:effectLst>
            <a:outerShdw blurRad="50800" dist="38100" dir="2700000" algn="tl" rotWithShape="0">
              <a:prstClr val="black">
                <a:alpha val="40000"/>
              </a:prstClr>
            </a:outerShdw>
          </a:effectLst>
        </p:spPr>
      </p:pic>
      <p:pic>
        <p:nvPicPr>
          <p:cNvPr id="10" name="图片 9">
            <a:extLst>
              <a:ext uri="{FF2B5EF4-FFF2-40B4-BE49-F238E27FC236}">
                <a16:creationId xmlns:a16="http://schemas.microsoft.com/office/drawing/2014/main" id="{3B548F11-EEDC-7084-B9B5-7DB010FA3EAA}"/>
              </a:ext>
            </a:extLst>
          </p:cNvPr>
          <p:cNvPicPr>
            <a:picLocks noChangeAspect="1"/>
          </p:cNvPicPr>
          <p:nvPr/>
        </p:nvPicPr>
        <p:blipFill>
          <a:blip r:embed="rId3"/>
          <a:stretch>
            <a:fillRect/>
          </a:stretch>
        </p:blipFill>
        <p:spPr>
          <a:xfrm>
            <a:off x="1245184" y="1000799"/>
            <a:ext cx="3138808" cy="3768408"/>
          </a:xfrm>
          <a:prstGeom prst="rect">
            <a:avLst/>
          </a:prstGeom>
          <a:effectLst>
            <a:outerShdw blurRad="50800" dist="38100" dir="2700000" algn="tl" rotWithShape="0">
              <a:prstClr val="black">
                <a:alpha val="40000"/>
              </a:prstClr>
            </a:outerShdw>
          </a:effectLst>
        </p:spPr>
      </p:pic>
      <p:sp>
        <p:nvSpPr>
          <p:cNvPr id="29" name="矩形 28">
            <a:extLst>
              <a:ext uri="{FF2B5EF4-FFF2-40B4-BE49-F238E27FC236}">
                <a16:creationId xmlns:a16="http://schemas.microsoft.com/office/drawing/2014/main" id="{BEE05B94-4505-63E0-0A58-39C42D263592}"/>
              </a:ext>
            </a:extLst>
          </p:cNvPr>
          <p:cNvSpPr/>
          <p:nvPr/>
        </p:nvSpPr>
        <p:spPr bwMode="auto">
          <a:xfrm rot="2669216">
            <a:off x="970802" y="-1834753"/>
            <a:ext cx="610991" cy="5455648"/>
          </a:xfrm>
          <a:prstGeom prst="rect">
            <a:avLst/>
          </a:prstGeom>
          <a:solidFill>
            <a:schemeClr val="accent2"/>
          </a:solidFill>
          <a:ln>
            <a:headEnd type="oval"/>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3" name="矩形 2"/>
          <p:cNvSpPr/>
          <p:nvPr/>
        </p:nvSpPr>
        <p:spPr bwMode="auto">
          <a:xfrm>
            <a:off x="6108166" y="0"/>
            <a:ext cx="3035834" cy="5143500"/>
          </a:xfrm>
          <a:prstGeom prst="rect">
            <a:avLst/>
          </a:prstGeom>
          <a:gradFill>
            <a:gsLst>
              <a:gs pos="0">
                <a:schemeClr val="accent2">
                  <a:lumMod val="5000"/>
                  <a:lumOff val="95000"/>
                </a:schemeClr>
              </a:gs>
              <a:gs pos="36000">
                <a:schemeClr val="accent2">
                  <a:lumMod val="45000"/>
                  <a:lumOff val="55000"/>
                </a:schemeClr>
              </a:gs>
              <a:gs pos="83000">
                <a:schemeClr val="accent2">
                  <a:lumMod val="45000"/>
                  <a:lumOff val="55000"/>
                </a:schemeClr>
              </a:gs>
            </a:gsLst>
            <a:lin ang="0" scaled="0"/>
          </a:gra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5" name="Text Box 2"/>
          <p:cNvSpPr txBox="1">
            <a:spLocks noChangeArrowheads="1"/>
          </p:cNvSpPr>
          <p:nvPr/>
        </p:nvSpPr>
        <p:spPr bwMode="auto">
          <a:xfrm>
            <a:off x="529471" y="374293"/>
            <a:ext cx="808505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0" bIns="0" anchor="ctr">
            <a:noAutofit/>
          </a:bodyPr>
          <a:lstStyle>
            <a:lvl1pPr>
              <a:lnSpc>
                <a:spcPct val="150000"/>
              </a:lnSpc>
              <a:defRPr sz="2800" b="1">
                <a:solidFill>
                  <a:schemeClr val="tx1"/>
                </a:solidFill>
                <a:latin typeface="宋体" pitchFamily="2" charset="-122"/>
                <a:ea typeface="宋体" pitchFamily="2" charset="-122"/>
              </a:defRPr>
            </a:lvl1pPr>
            <a:lvl2pPr marL="742950" indent="-285750">
              <a:lnSpc>
                <a:spcPct val="150000"/>
              </a:lnSpc>
              <a:defRPr sz="2800" b="1">
                <a:solidFill>
                  <a:schemeClr val="tx1"/>
                </a:solidFill>
                <a:latin typeface="宋体" pitchFamily="2" charset="-122"/>
                <a:ea typeface="宋体" pitchFamily="2" charset="-122"/>
              </a:defRPr>
            </a:lvl2pPr>
            <a:lvl3pPr marL="1143000" indent="-228600">
              <a:lnSpc>
                <a:spcPct val="150000"/>
              </a:lnSpc>
              <a:defRPr sz="2800" b="1">
                <a:solidFill>
                  <a:schemeClr val="tx1"/>
                </a:solidFill>
                <a:latin typeface="宋体" pitchFamily="2" charset="-122"/>
                <a:ea typeface="宋体" pitchFamily="2" charset="-122"/>
              </a:defRPr>
            </a:lvl3pPr>
            <a:lvl4pPr marL="1600200" indent="-228600">
              <a:lnSpc>
                <a:spcPct val="150000"/>
              </a:lnSpc>
              <a:defRPr sz="2800" b="1">
                <a:solidFill>
                  <a:schemeClr val="tx1"/>
                </a:solidFill>
                <a:latin typeface="宋体" pitchFamily="2" charset="-122"/>
                <a:ea typeface="宋体" pitchFamily="2" charset="-122"/>
              </a:defRPr>
            </a:lvl4pPr>
            <a:lvl5pPr marL="2057400" indent="-228600">
              <a:lnSpc>
                <a:spcPct val="150000"/>
              </a:lnSpc>
              <a:defRPr sz="2800" b="1">
                <a:solidFill>
                  <a:schemeClr val="tx1"/>
                </a:solidFill>
                <a:latin typeface="宋体" pitchFamily="2" charset="-122"/>
                <a:ea typeface="宋体" pitchFamily="2" charset="-122"/>
              </a:defRPr>
            </a:lvl5pPr>
            <a:lvl6pPr marL="25146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6pPr>
            <a:lvl7pPr marL="29718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7pPr>
            <a:lvl8pPr marL="34290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8pPr>
            <a:lvl9pPr marL="38862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9pPr>
          </a:lstStyle>
          <a:p>
            <a:pPr eaLnBrk="1" hangingPunct="1">
              <a:lnSpc>
                <a:spcPct val="100000"/>
              </a:lnSpc>
            </a:pPr>
            <a:endParaRPr lang="en-US" altLang="zh-CN" b="0" dirty="0">
              <a:latin typeface="+mj-ea"/>
              <a:ea typeface="+mj-ea"/>
              <a:cs typeface="+mn-ea"/>
              <a:sym typeface="+mn-lt"/>
            </a:endParaRPr>
          </a:p>
        </p:txBody>
      </p:sp>
      <p:sp>
        <p:nvSpPr>
          <p:cNvPr id="6" name="圆角矩形 5"/>
          <p:cNvSpPr/>
          <p:nvPr/>
        </p:nvSpPr>
        <p:spPr bwMode="auto">
          <a:xfrm>
            <a:off x="453271" y="345440"/>
            <a:ext cx="63500" cy="459740"/>
          </a:xfrm>
          <a:prstGeom prst="roundRect">
            <a:avLst>
              <a:gd name="adj" fmla="val 50000"/>
            </a:avLst>
          </a:prstGeom>
          <a:solidFill>
            <a:schemeClr val="accent1"/>
          </a:solidFill>
          <a:ln>
            <a:noFil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 name="AutoShape 2">
            <a:extLst>
              <a:ext uri="{FF2B5EF4-FFF2-40B4-BE49-F238E27FC236}">
                <a16:creationId xmlns:a16="http://schemas.microsoft.com/office/drawing/2014/main" id="{E34E6F0E-7597-DD15-FDD3-D3F157C08EA7}"/>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aphicFrame>
        <p:nvGraphicFramePr>
          <p:cNvPr id="8" name="图表 7">
            <a:extLst>
              <a:ext uri="{FF2B5EF4-FFF2-40B4-BE49-F238E27FC236}">
                <a16:creationId xmlns:a16="http://schemas.microsoft.com/office/drawing/2014/main" id="{97E88802-B285-E353-275A-7057C560B716}"/>
              </a:ext>
            </a:extLst>
          </p:cNvPr>
          <p:cNvGraphicFramePr>
            <a:graphicFrameLocks/>
          </p:cNvGraphicFramePr>
          <p:nvPr>
            <p:extLst>
              <p:ext uri="{D42A27DB-BD31-4B8C-83A1-F6EECF244321}">
                <p14:modId xmlns:p14="http://schemas.microsoft.com/office/powerpoint/2010/main" val="489987574"/>
              </p:ext>
            </p:extLst>
          </p:nvPr>
        </p:nvGraphicFramePr>
        <p:xfrm>
          <a:off x="4795617" y="1200150"/>
          <a:ext cx="3967162"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68423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95435673-924B-DE88-4041-21C58FD0DD04}"/>
              </a:ext>
            </a:extLst>
          </p:cNvPr>
          <p:cNvSpPr/>
          <p:nvPr/>
        </p:nvSpPr>
        <p:spPr bwMode="auto">
          <a:xfrm rot="2669216">
            <a:off x="970802" y="-1834753"/>
            <a:ext cx="610991" cy="5455648"/>
          </a:xfrm>
          <a:prstGeom prst="rect">
            <a:avLst/>
          </a:prstGeom>
          <a:solidFill>
            <a:schemeClr val="accent2"/>
          </a:solidFill>
          <a:ln>
            <a:headEnd type="oval"/>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3" name="矩形 2"/>
          <p:cNvSpPr/>
          <p:nvPr/>
        </p:nvSpPr>
        <p:spPr bwMode="auto">
          <a:xfrm>
            <a:off x="6108166" y="0"/>
            <a:ext cx="3035834" cy="5143500"/>
          </a:xfrm>
          <a:prstGeom prst="rect">
            <a:avLst/>
          </a:prstGeom>
          <a:solidFill>
            <a:schemeClr val="accent2">
              <a:lumMod val="60000"/>
              <a:lumOff val="40000"/>
            </a:schemeClr>
          </a:soli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5" name="Text Box 2"/>
          <p:cNvSpPr txBox="1">
            <a:spLocks noChangeArrowheads="1"/>
          </p:cNvSpPr>
          <p:nvPr/>
        </p:nvSpPr>
        <p:spPr bwMode="auto">
          <a:xfrm>
            <a:off x="702618" y="1372358"/>
            <a:ext cx="3741196" cy="2227334"/>
          </a:xfrm>
          <a:prstGeom prst="rect">
            <a:avLst/>
          </a:prstGeom>
          <a:solidFill>
            <a:srgbClr val="ECECEC">
              <a:alpha val="36000"/>
            </a:srgbClr>
          </a:solidFill>
          <a:ln>
            <a:noFill/>
          </a:ln>
          <a:effectLst/>
        </p:spPr>
        <p:txBody>
          <a:bodyPr wrap="square" tIns="0" bIns="0" anchor="ctr">
            <a:noAutofit/>
          </a:bodyPr>
          <a:lstStyle>
            <a:lvl1pPr>
              <a:lnSpc>
                <a:spcPct val="150000"/>
              </a:lnSpc>
              <a:defRPr sz="2800" b="1">
                <a:solidFill>
                  <a:schemeClr val="tx1"/>
                </a:solidFill>
                <a:latin typeface="宋体" pitchFamily="2" charset="-122"/>
                <a:ea typeface="宋体" pitchFamily="2" charset="-122"/>
              </a:defRPr>
            </a:lvl1pPr>
            <a:lvl2pPr marL="742950" indent="-285750">
              <a:lnSpc>
                <a:spcPct val="150000"/>
              </a:lnSpc>
              <a:defRPr sz="2800" b="1">
                <a:solidFill>
                  <a:schemeClr val="tx1"/>
                </a:solidFill>
                <a:latin typeface="宋体" pitchFamily="2" charset="-122"/>
                <a:ea typeface="宋体" pitchFamily="2" charset="-122"/>
              </a:defRPr>
            </a:lvl2pPr>
            <a:lvl3pPr marL="1143000" indent="-228600">
              <a:lnSpc>
                <a:spcPct val="150000"/>
              </a:lnSpc>
              <a:defRPr sz="2800" b="1">
                <a:solidFill>
                  <a:schemeClr val="tx1"/>
                </a:solidFill>
                <a:latin typeface="宋体" pitchFamily="2" charset="-122"/>
                <a:ea typeface="宋体" pitchFamily="2" charset="-122"/>
              </a:defRPr>
            </a:lvl3pPr>
            <a:lvl4pPr marL="1600200" indent="-228600">
              <a:lnSpc>
                <a:spcPct val="150000"/>
              </a:lnSpc>
              <a:defRPr sz="2800" b="1">
                <a:solidFill>
                  <a:schemeClr val="tx1"/>
                </a:solidFill>
                <a:latin typeface="宋体" pitchFamily="2" charset="-122"/>
                <a:ea typeface="宋体" pitchFamily="2" charset="-122"/>
              </a:defRPr>
            </a:lvl4pPr>
            <a:lvl5pPr marL="2057400" indent="-228600">
              <a:lnSpc>
                <a:spcPct val="150000"/>
              </a:lnSpc>
              <a:defRPr sz="2800" b="1">
                <a:solidFill>
                  <a:schemeClr val="tx1"/>
                </a:solidFill>
                <a:latin typeface="宋体" pitchFamily="2" charset="-122"/>
                <a:ea typeface="宋体" pitchFamily="2" charset="-122"/>
              </a:defRPr>
            </a:lvl5pPr>
            <a:lvl6pPr marL="25146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6pPr>
            <a:lvl7pPr marL="29718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7pPr>
            <a:lvl8pPr marL="34290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8pPr>
            <a:lvl9pPr marL="38862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9pPr>
          </a:lstStyle>
          <a:p>
            <a:pPr eaLnBrk="1" hangingPunct="1">
              <a:lnSpc>
                <a:spcPct val="100000"/>
              </a:lnSpc>
            </a:pPr>
            <a:r>
              <a:rPr lang="zh-CN" altLang="en-US" sz="6600" b="0" dirty="0">
                <a:latin typeface="黑体" panose="02010609060101010101" pitchFamily="49" charset="-122"/>
                <a:ea typeface="黑体" panose="02010609060101010101" pitchFamily="49" charset="-122"/>
                <a:cs typeface="+mn-ea"/>
                <a:sym typeface="+mn-lt"/>
              </a:rPr>
              <a:t>谢谢观看</a:t>
            </a:r>
            <a:endParaRPr lang="en-US" altLang="zh-CN" sz="6600" b="0" dirty="0">
              <a:latin typeface="黑体" panose="02010609060101010101" pitchFamily="49" charset="-122"/>
              <a:ea typeface="黑体" panose="02010609060101010101" pitchFamily="49" charset="-122"/>
              <a:cs typeface="+mn-ea"/>
              <a:sym typeface="+mn-lt"/>
            </a:endParaRPr>
          </a:p>
        </p:txBody>
      </p:sp>
      <p:sp>
        <p:nvSpPr>
          <p:cNvPr id="6" name="圆角矩形 5"/>
          <p:cNvSpPr/>
          <p:nvPr/>
        </p:nvSpPr>
        <p:spPr bwMode="auto">
          <a:xfrm flipH="1">
            <a:off x="542375" y="1689573"/>
            <a:ext cx="45719" cy="897625"/>
          </a:xfrm>
          <a:prstGeom prst="roundRect">
            <a:avLst>
              <a:gd name="adj" fmla="val 50000"/>
            </a:avLst>
          </a:prstGeom>
          <a:solidFill>
            <a:schemeClr val="accent1"/>
          </a:solidFill>
          <a:ln>
            <a:noFil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 name="AutoShape 2">
            <a:extLst>
              <a:ext uri="{FF2B5EF4-FFF2-40B4-BE49-F238E27FC236}">
                <a16:creationId xmlns:a16="http://schemas.microsoft.com/office/drawing/2014/main" id="{E34E6F0E-7597-DD15-FDD3-D3F157C08EA7}"/>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7" name="矩形: 剪去单角 6">
            <a:extLst>
              <a:ext uri="{FF2B5EF4-FFF2-40B4-BE49-F238E27FC236}">
                <a16:creationId xmlns:a16="http://schemas.microsoft.com/office/drawing/2014/main" id="{464F5DC5-1283-EB92-2956-827A94B5697B}"/>
              </a:ext>
            </a:extLst>
          </p:cNvPr>
          <p:cNvSpPr/>
          <p:nvPr/>
        </p:nvSpPr>
        <p:spPr bwMode="auto">
          <a:xfrm>
            <a:off x="3455158" y="3860516"/>
            <a:ext cx="2538484" cy="832513"/>
          </a:xfrm>
          <a:prstGeom prst="snip1Rect">
            <a:avLst/>
          </a:prstGeom>
          <a:solidFill>
            <a:schemeClr val="accent2">
              <a:lumMod val="60000"/>
              <a:lumOff val="40000"/>
            </a:schemeClr>
          </a:soli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r>
              <a:rPr kumimoji="0" lang="zh-CN" altLang="en-US" sz="2800" b="1" i="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主讲人：周杰</a:t>
            </a:r>
            <a:endParaRPr kumimoji="0" lang="en-US" altLang="zh-CN" sz="2800" b="1" i="0" u="none" strike="noStrike" cap="none" normalizeH="0" baseline="0" dirty="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pic>
        <p:nvPicPr>
          <p:cNvPr id="3074" name="Picture 2">
            <a:extLst>
              <a:ext uri="{FF2B5EF4-FFF2-40B4-BE49-F238E27FC236}">
                <a16:creationId xmlns:a16="http://schemas.microsoft.com/office/drawing/2014/main" id="{C96B992E-D371-9037-AEBE-0F11B1C1A7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8245" y="-85725"/>
            <a:ext cx="3665537"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a:extLst>
              <a:ext uri="{FF2B5EF4-FFF2-40B4-BE49-F238E27FC236}">
                <a16:creationId xmlns:a16="http://schemas.microsoft.com/office/drawing/2014/main" id="{B319B488-B2CA-8A8B-614B-178DC17059D3}"/>
              </a:ext>
            </a:extLst>
          </p:cNvPr>
          <p:cNvSpPr txBox="1"/>
          <p:nvPr/>
        </p:nvSpPr>
        <p:spPr bwMode="auto">
          <a:xfrm>
            <a:off x="158496" y="3438081"/>
            <a:ext cx="2002231" cy="1461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eaLnBrk="1" hangingPunct="1">
              <a:lnSpc>
                <a:spcPct val="100000"/>
              </a:lnSpc>
            </a:pPr>
            <a:r>
              <a:rPr lang="zh-CN" altLang="en-US" sz="12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参考文献：</a:t>
            </a:r>
            <a:endParaRPr lang="en-US" altLang="zh-CN" sz="1200" b="0" dirty="0">
              <a:solidFill>
                <a:schemeClr val="tx1">
                  <a:lumMod val="65000"/>
                  <a:lumOff val="35000"/>
                </a:schemeClr>
              </a:solidFill>
              <a:latin typeface="黑体" panose="02010609060101010101" pitchFamily="49" charset="-122"/>
              <a:ea typeface="黑体" panose="02010609060101010101" pitchFamily="49" charset="-122"/>
              <a:cs typeface="+mn-ea"/>
              <a:sym typeface="+mn-lt"/>
            </a:endParaRPr>
          </a:p>
          <a:p>
            <a:pPr eaLnBrk="1" hangingPunct="1">
              <a:lnSpc>
                <a:spcPct val="100000"/>
              </a:lnSpc>
            </a:pP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[1]</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黄相波</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王润胜</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王苏晓</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浅谈亚硝酸盐中毒的预防</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[J].</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中国保健营养</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,2013,23(08):1773</a:t>
            </a:r>
          </a:p>
          <a:p>
            <a:pPr eaLnBrk="1" hangingPunct="1">
              <a:lnSpc>
                <a:spcPct val="100000"/>
              </a:lnSpc>
            </a:pP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[2]</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朱文娟</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翁嘉</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陈文财等</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惠州梅菜中亚硝酸盐含量的研究</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[J].</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中国农学通报</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,2020,36(04):151-155..</a:t>
            </a:r>
          </a:p>
          <a:p>
            <a:pPr eaLnBrk="1" hangingPunct="1">
              <a:lnSpc>
                <a:spcPct val="100000"/>
              </a:lnSpc>
            </a:pP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[3]</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解玲</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旅游景区餐饮安全监管机制分析</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[J].</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食品安全导刊</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,2022(24):4-6.DOI:10.16043/j.cnki.cfs.2022.24.049.</a:t>
            </a:r>
          </a:p>
          <a:p>
            <a:pPr eaLnBrk="1" hangingPunct="1">
              <a:lnSpc>
                <a:spcPct val="100000"/>
              </a:lnSpc>
            </a:pP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[4]</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廖惠英</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赵衡文</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余波</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.2010——2014</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年湖南省熟肉制品中亚硝酸钠超标的时空分析</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[J].</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中南大学学报</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a:t>
            </a:r>
            <a:r>
              <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医学版</a:t>
            </a:r>
            <a:r>
              <a:rPr lang="en-US" altLang="zh-CN"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rPr>
              <a:t>),2017,42(03):303-307.</a:t>
            </a:r>
            <a:endParaRPr lang="zh-CN" altLang="en-US" sz="700" b="0" dirty="0">
              <a:solidFill>
                <a:schemeClr val="tx1">
                  <a:lumMod val="65000"/>
                  <a:lumOff val="35000"/>
                </a:schemeClr>
              </a:solidFill>
              <a:latin typeface="黑体" panose="02010609060101010101" pitchFamily="49" charset="-122"/>
              <a:ea typeface="黑体" panose="02010609060101010101" pitchFamily="49" charset="-122"/>
              <a:cs typeface="+mn-ea"/>
              <a:sym typeface="+mn-lt"/>
            </a:endParaRPr>
          </a:p>
        </p:txBody>
      </p:sp>
    </p:spTree>
    <p:extLst>
      <p:ext uri="{BB962C8B-B14F-4D97-AF65-F5344CB8AC3E}">
        <p14:creationId xmlns:p14="http://schemas.microsoft.com/office/powerpoint/2010/main" val="414367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lgGrid">
          <a:fgClr>
            <a:srgbClr val="ECECEC"/>
          </a:fgClr>
          <a:bgClr>
            <a:schemeClr val="bg1"/>
          </a:bgClr>
        </a:pattFill>
        <a:effectLst/>
      </p:bgPr>
    </p:bg>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C25F837-B292-7BB6-7A5D-4F8CC7DFD3CD}"/>
              </a:ext>
            </a:extLst>
          </p:cNvPr>
          <p:cNvSpPr/>
          <p:nvPr/>
        </p:nvSpPr>
        <p:spPr bwMode="auto">
          <a:xfrm>
            <a:off x="5012012" y="13750"/>
            <a:ext cx="782902" cy="5143500"/>
          </a:xfrm>
          <a:prstGeom prst="rect">
            <a:avLst/>
          </a:prstGeom>
          <a:gradFill>
            <a:gsLst>
              <a:gs pos="0">
                <a:schemeClr val="accent2">
                  <a:lumMod val="5000"/>
                  <a:lumOff val="95000"/>
                </a:schemeClr>
              </a:gs>
              <a:gs pos="36000">
                <a:schemeClr val="accent2">
                  <a:lumMod val="45000"/>
                  <a:lumOff val="55000"/>
                </a:schemeClr>
              </a:gs>
              <a:gs pos="100000">
                <a:srgbClr val="F7CB77"/>
              </a:gs>
            </a:gsLst>
            <a:lin ang="0" scaled="0"/>
          </a:gra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3" name="矩形 2"/>
          <p:cNvSpPr/>
          <p:nvPr/>
        </p:nvSpPr>
        <p:spPr bwMode="auto">
          <a:xfrm>
            <a:off x="5794914" y="13750"/>
            <a:ext cx="3349086" cy="5143500"/>
          </a:xfrm>
          <a:prstGeom prst="rect">
            <a:avLst/>
          </a:prstGeom>
          <a:solidFill>
            <a:schemeClr val="accent2">
              <a:lumMod val="60000"/>
              <a:lumOff val="40000"/>
            </a:schemeClr>
          </a:soli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5" name="Text Box 2"/>
          <p:cNvSpPr txBox="1">
            <a:spLocks noChangeArrowheads="1"/>
          </p:cNvSpPr>
          <p:nvPr/>
        </p:nvSpPr>
        <p:spPr bwMode="auto">
          <a:xfrm>
            <a:off x="605671" y="359866"/>
            <a:ext cx="808505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0" bIns="0" anchor="ctr">
            <a:noAutofit/>
          </a:bodyPr>
          <a:lstStyle>
            <a:lvl1pPr>
              <a:lnSpc>
                <a:spcPct val="150000"/>
              </a:lnSpc>
              <a:defRPr sz="2800" b="1">
                <a:solidFill>
                  <a:schemeClr val="tx1"/>
                </a:solidFill>
                <a:latin typeface="宋体" pitchFamily="2" charset="-122"/>
                <a:ea typeface="宋体" pitchFamily="2" charset="-122"/>
              </a:defRPr>
            </a:lvl1pPr>
            <a:lvl2pPr marL="742950" indent="-285750">
              <a:lnSpc>
                <a:spcPct val="150000"/>
              </a:lnSpc>
              <a:defRPr sz="2800" b="1">
                <a:solidFill>
                  <a:schemeClr val="tx1"/>
                </a:solidFill>
                <a:latin typeface="宋体" pitchFamily="2" charset="-122"/>
                <a:ea typeface="宋体" pitchFamily="2" charset="-122"/>
              </a:defRPr>
            </a:lvl2pPr>
            <a:lvl3pPr marL="1143000" indent="-228600">
              <a:lnSpc>
                <a:spcPct val="150000"/>
              </a:lnSpc>
              <a:defRPr sz="2800" b="1">
                <a:solidFill>
                  <a:schemeClr val="tx1"/>
                </a:solidFill>
                <a:latin typeface="宋体" pitchFamily="2" charset="-122"/>
                <a:ea typeface="宋体" pitchFamily="2" charset="-122"/>
              </a:defRPr>
            </a:lvl3pPr>
            <a:lvl4pPr marL="1600200" indent="-228600">
              <a:lnSpc>
                <a:spcPct val="150000"/>
              </a:lnSpc>
              <a:defRPr sz="2800" b="1">
                <a:solidFill>
                  <a:schemeClr val="tx1"/>
                </a:solidFill>
                <a:latin typeface="宋体" pitchFamily="2" charset="-122"/>
                <a:ea typeface="宋体" pitchFamily="2" charset="-122"/>
              </a:defRPr>
            </a:lvl4pPr>
            <a:lvl5pPr marL="2057400" indent="-228600">
              <a:lnSpc>
                <a:spcPct val="150000"/>
              </a:lnSpc>
              <a:defRPr sz="2800" b="1">
                <a:solidFill>
                  <a:schemeClr val="tx1"/>
                </a:solidFill>
                <a:latin typeface="宋体" pitchFamily="2" charset="-122"/>
                <a:ea typeface="宋体" pitchFamily="2" charset="-122"/>
              </a:defRPr>
            </a:lvl5pPr>
            <a:lvl6pPr marL="25146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6pPr>
            <a:lvl7pPr marL="29718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7pPr>
            <a:lvl8pPr marL="34290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8pPr>
            <a:lvl9pPr marL="38862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9pPr>
          </a:lstStyle>
          <a:p>
            <a:pPr eaLnBrk="1" hangingPunct="1">
              <a:lnSpc>
                <a:spcPct val="100000"/>
              </a:lnSpc>
            </a:pPr>
            <a:r>
              <a:rPr lang="zh-CN" altLang="en-US" b="0" dirty="0">
                <a:latin typeface="黑体" panose="02010609060101010101" pitchFamily="49" charset="-122"/>
                <a:ea typeface="黑体" panose="02010609060101010101" pitchFamily="49" charset="-122"/>
                <a:cs typeface="+mn-ea"/>
                <a:sym typeface="+mn-lt"/>
              </a:rPr>
              <a:t>罐头（肉）</a:t>
            </a:r>
            <a:endParaRPr lang="en-US" altLang="zh-CN" b="0" dirty="0">
              <a:latin typeface="黑体" panose="02010609060101010101" pitchFamily="49" charset="-122"/>
              <a:ea typeface="黑体" panose="02010609060101010101" pitchFamily="49" charset="-122"/>
              <a:cs typeface="+mn-ea"/>
              <a:sym typeface="+mn-lt"/>
            </a:endParaRPr>
          </a:p>
        </p:txBody>
      </p:sp>
      <p:sp>
        <p:nvSpPr>
          <p:cNvPr id="6" name="圆角矩形 5"/>
          <p:cNvSpPr/>
          <p:nvPr/>
        </p:nvSpPr>
        <p:spPr bwMode="auto">
          <a:xfrm>
            <a:off x="453271" y="345440"/>
            <a:ext cx="63500" cy="459740"/>
          </a:xfrm>
          <a:prstGeom prst="roundRect">
            <a:avLst>
              <a:gd name="adj" fmla="val 50000"/>
            </a:avLst>
          </a:prstGeom>
          <a:solidFill>
            <a:schemeClr val="accent1"/>
          </a:solidFill>
          <a:ln>
            <a:noFil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2" name="椭圆 21"/>
          <p:cNvSpPr/>
          <p:nvPr/>
        </p:nvSpPr>
        <p:spPr bwMode="auto">
          <a:xfrm>
            <a:off x="1241630" y="4378048"/>
            <a:ext cx="2659380" cy="441960"/>
          </a:xfrm>
          <a:prstGeom prst="ellipse">
            <a:avLst/>
          </a:prstGeom>
          <a:solidFill>
            <a:schemeClr val="tx1">
              <a:alpha val="42000"/>
            </a:schemeClr>
          </a:solidFill>
          <a:ln w="19050">
            <a:noFill/>
            <a:headEnd type="oval"/>
          </a:ln>
          <a:effectLst>
            <a:softEdge rad="2032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3" name="矩形: 圆角 22">
            <a:extLst>
              <a:ext uri="{FF2B5EF4-FFF2-40B4-BE49-F238E27FC236}">
                <a16:creationId xmlns:a16="http://schemas.microsoft.com/office/drawing/2014/main" id="{9990CF28-A5B6-3902-3AC4-3DF197FA802C}"/>
              </a:ext>
            </a:extLst>
          </p:cNvPr>
          <p:cNvSpPr/>
          <p:nvPr/>
        </p:nvSpPr>
        <p:spPr bwMode="auto">
          <a:xfrm>
            <a:off x="6921305" y="225083"/>
            <a:ext cx="2525150" cy="580097"/>
          </a:xfrm>
          <a:prstGeom prst="roundRect">
            <a:avLst/>
          </a:prstGeom>
          <a:solidFill>
            <a:srgbClr val="80C535"/>
          </a:soli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7" name="矩形 6">
            <a:extLst>
              <a:ext uri="{FF2B5EF4-FFF2-40B4-BE49-F238E27FC236}">
                <a16:creationId xmlns:a16="http://schemas.microsoft.com/office/drawing/2014/main" id="{EFB57ACE-187A-449C-678B-AD1C77FE68B3}"/>
              </a:ext>
            </a:extLst>
          </p:cNvPr>
          <p:cNvSpPr/>
          <p:nvPr/>
        </p:nvSpPr>
        <p:spPr>
          <a:xfrm>
            <a:off x="7007979" y="236599"/>
            <a:ext cx="3365500" cy="586361"/>
          </a:xfrm>
          <a:prstGeom prst="rect">
            <a:avLst/>
          </a:prstGeom>
          <a:noFill/>
          <a:effectLst>
            <a:outerShdw blurRad="50800" dist="38100" dir="2700000" algn="tl" rotWithShape="0">
              <a:prstClr val="black">
                <a:alpha val="40000"/>
              </a:prstClr>
            </a:outerShdw>
          </a:effectLst>
        </p:spPr>
        <p:txBody>
          <a:bodyPr wrap="square" lIns="0" rIns="0">
            <a:noAutofit/>
          </a:bodyPr>
          <a:lstStyle/>
          <a:p>
            <a:r>
              <a:rPr lang="zh-CN" altLang="en-US" sz="1400" spc="100" dirty="0">
                <a:ln w="12700">
                  <a:solidFill>
                    <a:schemeClr val="bg1">
                      <a:alpha val="97000"/>
                    </a:schemeClr>
                  </a:solidFill>
                </a:ln>
                <a:solidFill>
                  <a:srgbClr val="FFC000"/>
                </a:solidFill>
                <a:latin typeface="+mj-lt"/>
              </a:rPr>
              <a:t>加快科技创新、</a:t>
            </a:r>
            <a:endParaRPr lang="en-US" altLang="zh-CN" sz="1400" spc="100" dirty="0">
              <a:ln w="12700">
                <a:solidFill>
                  <a:schemeClr val="bg1">
                    <a:alpha val="97000"/>
                  </a:schemeClr>
                </a:solidFill>
              </a:ln>
              <a:solidFill>
                <a:srgbClr val="FFC000"/>
              </a:solidFill>
              <a:latin typeface="+mj-lt"/>
            </a:endParaRPr>
          </a:p>
          <a:p>
            <a:r>
              <a:rPr lang="zh-CN" altLang="en-US" sz="1400" spc="100" dirty="0">
                <a:ln w="12700">
                  <a:solidFill>
                    <a:schemeClr val="bg1">
                      <a:alpha val="97000"/>
                    </a:schemeClr>
                  </a:solidFill>
                </a:ln>
                <a:solidFill>
                  <a:srgbClr val="FFC000"/>
                </a:solidFill>
                <a:latin typeface="+mj-lt"/>
              </a:rPr>
              <a:t>实现高质量发展科普活动</a:t>
            </a:r>
            <a:endParaRPr lang="en-US" sz="1400" spc="100" dirty="0">
              <a:ln w="12700">
                <a:solidFill>
                  <a:schemeClr val="bg1">
                    <a:alpha val="97000"/>
                  </a:schemeClr>
                </a:solidFill>
              </a:ln>
              <a:solidFill>
                <a:srgbClr val="FFC000"/>
              </a:solidFill>
              <a:latin typeface="+mj-lt"/>
            </a:endParaRPr>
          </a:p>
        </p:txBody>
      </p:sp>
      <p:pic>
        <p:nvPicPr>
          <p:cNvPr id="25" name="图片 24" descr="火腿罐头批发]火腿罐头梅林午餐肉罐头出口版午餐肉猪肉火腿罐装即食关东价格315元/件- 惠农网触屏版">
            <a:extLst>
              <a:ext uri="{FF2B5EF4-FFF2-40B4-BE49-F238E27FC236}">
                <a16:creationId xmlns:a16="http://schemas.microsoft.com/office/drawing/2014/main" id="{F70C7F26-5E43-1651-E73B-04481DC85363}"/>
              </a:ext>
            </a:extLst>
          </p:cNvPr>
          <p:cNvPicPr>
            <a:picLocks noChangeAspect="1"/>
          </p:cNvPicPr>
          <p:nvPr/>
        </p:nvPicPr>
        <p:blipFill rotWithShape="1">
          <a:blip r:embed="rId2">
            <a:extLst>
              <a:ext uri="{28A0092B-C50C-407E-A947-70E740481C1C}">
                <a14:useLocalDpi xmlns:a14="http://schemas.microsoft.com/office/drawing/2010/main" val="0"/>
              </a:ext>
            </a:extLst>
          </a:blip>
          <a:srcRect r="4925" b="4925"/>
          <a:stretch/>
        </p:blipFill>
        <p:spPr bwMode="auto">
          <a:xfrm>
            <a:off x="810804" y="982612"/>
            <a:ext cx="3430877" cy="3430877"/>
          </a:xfrm>
          <a:prstGeom prst="rect">
            <a:avLst/>
          </a:prstGeom>
          <a:ln>
            <a:noFill/>
          </a:ln>
          <a:effectLst>
            <a:softEdge rad="112500"/>
          </a:effectLst>
        </p:spPr>
      </p:pic>
      <p:cxnSp>
        <p:nvCxnSpPr>
          <p:cNvPr id="27" name="直接连接符 26">
            <a:extLst>
              <a:ext uri="{FF2B5EF4-FFF2-40B4-BE49-F238E27FC236}">
                <a16:creationId xmlns:a16="http://schemas.microsoft.com/office/drawing/2014/main" id="{4DB64694-72A9-61D8-2B2A-8EBF30C60325}"/>
              </a:ext>
            </a:extLst>
          </p:cNvPr>
          <p:cNvCxnSpPr/>
          <p:nvPr/>
        </p:nvCxnSpPr>
        <p:spPr bwMode="auto">
          <a:xfrm>
            <a:off x="4097612" y="1150619"/>
            <a:ext cx="914400" cy="91440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0" name="组合 29">
            <a:extLst>
              <a:ext uri="{FF2B5EF4-FFF2-40B4-BE49-F238E27FC236}">
                <a16:creationId xmlns:a16="http://schemas.microsoft.com/office/drawing/2014/main" id="{DAB80220-F062-83A7-499C-C6C5D88602D7}"/>
              </a:ext>
            </a:extLst>
          </p:cNvPr>
          <p:cNvGrpSpPr/>
          <p:nvPr/>
        </p:nvGrpSpPr>
        <p:grpSpPr>
          <a:xfrm>
            <a:off x="5024583" y="939963"/>
            <a:ext cx="2454442" cy="749396"/>
            <a:chOff x="5024583" y="939963"/>
            <a:chExt cx="2454442" cy="749396"/>
          </a:xfrm>
        </p:grpSpPr>
        <p:sp>
          <p:nvSpPr>
            <p:cNvPr id="28" name="箭头: 左 27">
              <a:extLst>
                <a:ext uri="{FF2B5EF4-FFF2-40B4-BE49-F238E27FC236}">
                  <a16:creationId xmlns:a16="http://schemas.microsoft.com/office/drawing/2014/main" id="{75D5764D-86D9-6879-78D9-8445E2FE0460}"/>
                </a:ext>
              </a:extLst>
            </p:cNvPr>
            <p:cNvSpPr/>
            <p:nvPr/>
          </p:nvSpPr>
          <p:spPr bwMode="auto">
            <a:xfrm>
              <a:off x="5024583" y="939963"/>
              <a:ext cx="2454442" cy="749396"/>
            </a:xfrm>
            <a:prstGeom prst="leftArrow">
              <a:avLst/>
            </a:prstGeom>
            <a:gradFill>
              <a:gsLst>
                <a:gs pos="16514">
                  <a:srgbClr val="DFDB9C"/>
                </a:gs>
                <a:gs pos="33000">
                  <a:srgbClr val="80C535"/>
                </a:gs>
                <a:gs pos="79000">
                  <a:srgbClr val="DFDB9C"/>
                </a:gs>
              </a:gsLst>
              <a:lin ang="0" scaled="0"/>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9" name="文本框 28">
              <a:extLst>
                <a:ext uri="{FF2B5EF4-FFF2-40B4-BE49-F238E27FC236}">
                  <a16:creationId xmlns:a16="http://schemas.microsoft.com/office/drawing/2014/main" id="{5CDA0F6F-6A4A-7A36-6803-8880F5D99F4B}"/>
                </a:ext>
              </a:extLst>
            </p:cNvPr>
            <p:cNvSpPr txBox="1"/>
            <p:nvPr/>
          </p:nvSpPr>
          <p:spPr bwMode="auto">
            <a:xfrm>
              <a:off x="5471160" y="1053051"/>
              <a:ext cx="200068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eaLnBrk="1" hangingPunct="1">
                <a:lnSpc>
                  <a:spcPct val="100000"/>
                </a:lnSpc>
              </a:pPr>
              <a:r>
                <a:rPr lang="zh-CN" altLang="en-US" dirty="0">
                  <a:solidFill>
                    <a:schemeClr val="bg1"/>
                  </a:solidFill>
                  <a:latin typeface="黑体" panose="02010609060101010101" pitchFamily="49" charset="-122"/>
                  <a:ea typeface="黑体" panose="02010609060101010101" pitchFamily="49" charset="-122"/>
                  <a:cs typeface="+mn-ea"/>
                  <a:sym typeface="+mn-lt"/>
                </a:rPr>
                <a:t>粉嫩</a:t>
              </a:r>
            </a:p>
          </p:txBody>
        </p:sp>
      </p:grpSp>
      <p:grpSp>
        <p:nvGrpSpPr>
          <p:cNvPr id="31" name="组合 30">
            <a:extLst>
              <a:ext uri="{FF2B5EF4-FFF2-40B4-BE49-F238E27FC236}">
                <a16:creationId xmlns:a16="http://schemas.microsoft.com/office/drawing/2014/main" id="{B904B88A-2B90-D37E-A3FF-4D7B60AFD578}"/>
              </a:ext>
            </a:extLst>
          </p:cNvPr>
          <p:cNvGrpSpPr/>
          <p:nvPr/>
        </p:nvGrpSpPr>
        <p:grpSpPr>
          <a:xfrm>
            <a:off x="5024583" y="1936137"/>
            <a:ext cx="2454442" cy="749396"/>
            <a:chOff x="5024583" y="939963"/>
            <a:chExt cx="2454442" cy="749396"/>
          </a:xfrm>
        </p:grpSpPr>
        <p:sp>
          <p:nvSpPr>
            <p:cNvPr id="2048" name="箭头: 左 2047">
              <a:extLst>
                <a:ext uri="{FF2B5EF4-FFF2-40B4-BE49-F238E27FC236}">
                  <a16:creationId xmlns:a16="http://schemas.microsoft.com/office/drawing/2014/main" id="{65F42F0E-EE16-FD3C-9BBE-BCE2DDE938B7}"/>
                </a:ext>
              </a:extLst>
            </p:cNvPr>
            <p:cNvSpPr/>
            <p:nvPr/>
          </p:nvSpPr>
          <p:spPr bwMode="auto">
            <a:xfrm>
              <a:off x="5024583" y="939963"/>
              <a:ext cx="2454442" cy="749396"/>
            </a:xfrm>
            <a:prstGeom prst="leftArrow">
              <a:avLst/>
            </a:prstGeom>
            <a:gradFill>
              <a:gsLst>
                <a:gs pos="16514">
                  <a:srgbClr val="DFDB9C"/>
                </a:gs>
                <a:gs pos="33000">
                  <a:srgbClr val="80C535"/>
                </a:gs>
                <a:gs pos="79000">
                  <a:srgbClr val="DFDB9C"/>
                </a:gs>
              </a:gsLst>
              <a:lin ang="0" scaled="0"/>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049" name="文本框 2048">
              <a:extLst>
                <a:ext uri="{FF2B5EF4-FFF2-40B4-BE49-F238E27FC236}">
                  <a16:creationId xmlns:a16="http://schemas.microsoft.com/office/drawing/2014/main" id="{7B726C38-D61F-1BF5-8355-ADD0D7F2592F}"/>
                </a:ext>
              </a:extLst>
            </p:cNvPr>
            <p:cNvSpPr txBox="1"/>
            <p:nvPr/>
          </p:nvSpPr>
          <p:spPr bwMode="auto">
            <a:xfrm>
              <a:off x="5471160" y="1053051"/>
              <a:ext cx="200068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eaLnBrk="1" hangingPunct="1">
                <a:lnSpc>
                  <a:spcPct val="100000"/>
                </a:lnSpc>
              </a:pPr>
              <a:r>
                <a:rPr lang="zh-CN" altLang="en-US" dirty="0">
                  <a:solidFill>
                    <a:schemeClr val="bg1"/>
                  </a:solidFill>
                  <a:latin typeface="黑体" panose="02010609060101010101" pitchFamily="49" charset="-122"/>
                  <a:ea typeface="黑体" panose="02010609060101010101" pitchFamily="49" charset="-122"/>
                  <a:cs typeface="+mn-ea"/>
                  <a:sym typeface="+mn-lt"/>
                </a:rPr>
                <a:t>诱人</a:t>
              </a:r>
            </a:p>
          </p:txBody>
        </p:sp>
      </p:grpSp>
      <p:pic>
        <p:nvPicPr>
          <p:cNvPr id="2052" name="图片 2051">
            <a:extLst>
              <a:ext uri="{FF2B5EF4-FFF2-40B4-BE49-F238E27FC236}">
                <a16:creationId xmlns:a16="http://schemas.microsoft.com/office/drawing/2014/main" id="{17D5D9A9-865C-7B5C-54C7-21F122F498FA}"/>
              </a:ext>
            </a:extLst>
          </p:cNvPr>
          <p:cNvPicPr>
            <a:picLocks noChangeAspect="1"/>
          </p:cNvPicPr>
          <p:nvPr/>
        </p:nvPicPr>
        <p:blipFill>
          <a:blip r:embed="rId3"/>
          <a:stretch>
            <a:fillRect/>
          </a:stretch>
        </p:blipFill>
        <p:spPr>
          <a:xfrm>
            <a:off x="5910427" y="2742028"/>
            <a:ext cx="1991943" cy="199194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矩形 1">
            <a:extLst>
              <a:ext uri="{FF2B5EF4-FFF2-40B4-BE49-F238E27FC236}">
                <a16:creationId xmlns:a16="http://schemas.microsoft.com/office/drawing/2014/main" id="{2F9EABAC-20B3-F60B-9184-8623FC0EFEAA}"/>
              </a:ext>
            </a:extLst>
          </p:cNvPr>
          <p:cNvSpPr/>
          <p:nvPr/>
        </p:nvSpPr>
        <p:spPr bwMode="auto">
          <a:xfrm>
            <a:off x="5822576" y="2685533"/>
            <a:ext cx="2164977" cy="2134475"/>
          </a:xfrm>
          <a:prstGeom prst="rect">
            <a:avLst/>
          </a:prstGeom>
          <a:solidFill>
            <a:srgbClr val="F7CB77"/>
          </a:solidFill>
          <a:ln w="19050">
            <a:no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0443434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21000" decel="63000" fill="hold" nodeType="clickEffect">
                                  <p:stCondLst>
                                    <p:cond delay="0"/>
                                  </p:stCondLst>
                                  <p:childTnLst>
                                    <p:animMotion origin="layout" path="M 0.27118 -0.25926 L 0.27118 -0.25895 C 0.26597 -0.26049 0.26094 -0.26296 0.25573 -0.26296 C 0.2408 -0.26358 0.23611 -0.25864 0.22153 -0.25061 C 0.2059 -0.23179 0.19809 -0.22407 0.18437 -0.20092 C 0.16701 -0.1716 0.16285 -0.15555 0.14878 -0.11635 C 0.14618 -0.10956 0.14357 -0.10277 0.14167 -0.09537 C 0.13958 -0.08611 0.13732 -0.07716 0.13542 -0.0679 C 0.13455 -0.06327 0.12257 0.00186 0.11944 0.02037 C 0.10972 0.07655 0.12118 0.00926 0.11371 0.06019 C 0.11302 0.06513 0.11198 0.07006 0.11094 0.075 C 0.11076 0.07778 0.11076 0.08087 0.11024 0.08365 C 0.11007 0.08581 0.10937 0.08797 0.10885 0.08982 C 0.10851 0.09167 0.10851 0.09321 0.10816 0.09506 C 0.10712 0.08488 0.10573 0.07223 0.10399 0.06266 C 0.09583 0.0179 0.09757 0.03148 0.08923 -0.00463 C 0.08819 -0.00926 0.08212 -0.04228 0.07812 -0.04814 C 0.07691 -0.04969 0.07587 -0.05154 0.07465 -0.05308 C 0.07222 -0.05586 0.07135 -0.05555 0.0684 -0.05679 C 0.06667 -0.05185 0.06458 -0.04722 0.06337 -0.04166 C 0.06094 -0.02932 0.05382 0.01297 0.05226 0.03272 C 0.05208 0.03581 0.05173 0.03858 0.05156 0.04136 C 0.05104 0.04908 0.05087 0.05494 0.04948 0.06266 C 0.04826 0.06945 0.04531 0.08241 0.04531 0.08272 C 0.04323 0.07716 0.0408 0.07192 0.03906 0.06636 C 0.03663 0.05865 0.03524 0.05 0.03264 0.0426 C 0.0309 0.03735 0.02795 0.03365 0.02569 0.02902 C 0.02361 0.02469 0.02153 0.01976 0.01944 0.01544 C 0.01823 0.01327 0.01701 0.01142 0.01597 0.00926 C 0.01493 0.0071 0.01423 0.00463 0.01319 0.00278 C 0.0125 0.00216 0.00868 -3.20988E-6 0.00746 -0.00092 C 0.0066 -0.00031 0.00521 -0.00092 0.00469 0.00031 C 0.00347 0.00402 0.00347 0.00895 0.0026 0.01297 C 0.00139 0.01852 -0.00018 0.02377 -0.00156 0.02902 C -0.00417 0.04969 -0.00139 0.03148 -0.00504 0.04877 C -0.01181 0.08148 -0.00695 0.06914 -0.01354 0.08365 C -0.01493 0.08087 -0.01632 0.07809 -0.01771 0.075 C -0.02674 0.05402 -0.02153 0.06081 -0.02743 0.05402 C -0.0283 0.05926 -0.02917 0.06482 -0.03021 0.07006 C -0.03108 0.07377 -0.03108 0.07902 -0.03299 0.08118 C -0.03438 0.08272 -0.03577 0.07871 -0.03715 0.07747 C -0.0408 0.06914 -0.04306 0.05155 -0.05052 0.05895 C -0.05139 0.05988 -0.05139 0.06204 -0.05191 0.06389 C -0.05417 0.06142 -0.0566 0.05895 -0.05886 0.05648 C -0.0599 0.05525 -0.06059 0.05216 -0.06163 0.05278 C -0.06268 0.05309 -0.06181 0.05648 -0.06233 0.05772 C -0.06285 0.05865 -0.06372 0.05772 -0.06441 0.05772 " pathEditMode="relative" rAng="0" ptsTypes="AAAAAAAAAAAAAAAAAAAAAAAAAAAAAAAAAAAAAAAAAAAAAAA">
                                      <p:cBhvr>
                                        <p:cTn id="6" dur="2000" fill="hold"/>
                                        <p:tgtEl>
                                          <p:spTgt spid="2052"/>
                                        </p:tgtEl>
                                        <p:attrNameLst>
                                          <p:attrName>ppt_x</p:attrName>
                                          <p:attrName>ppt_y</p:attrName>
                                        </p:attrNameLst>
                                      </p:cBhvr>
                                      <p:rCtr x="-16788" y="17500"/>
                                    </p:animMotion>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bwMode="auto">
          <a:xfrm>
            <a:off x="5633820" y="0"/>
            <a:ext cx="4751907" cy="5143500"/>
          </a:xfrm>
          <a:prstGeom prst="rect">
            <a:avLst/>
          </a:prstGeom>
          <a:gradFill>
            <a:gsLst>
              <a:gs pos="0">
                <a:schemeClr val="accent2">
                  <a:lumMod val="5000"/>
                  <a:lumOff val="95000"/>
                </a:schemeClr>
              </a:gs>
              <a:gs pos="36000">
                <a:schemeClr val="accent2">
                  <a:lumMod val="45000"/>
                  <a:lumOff val="55000"/>
                </a:schemeClr>
              </a:gs>
              <a:gs pos="100000">
                <a:srgbClr val="F7CB77"/>
              </a:gs>
            </a:gsLst>
            <a:lin ang="0" scaled="0"/>
          </a:gra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5" name="Text Box 2"/>
          <p:cNvSpPr txBox="1">
            <a:spLocks noChangeArrowheads="1"/>
          </p:cNvSpPr>
          <p:nvPr/>
        </p:nvSpPr>
        <p:spPr bwMode="auto">
          <a:xfrm>
            <a:off x="453271" y="362987"/>
            <a:ext cx="808505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0" bIns="0" anchor="ctr">
            <a:noAutofit/>
          </a:bodyPr>
          <a:lstStyle>
            <a:lvl1pPr>
              <a:lnSpc>
                <a:spcPct val="150000"/>
              </a:lnSpc>
              <a:defRPr sz="2800" b="1">
                <a:solidFill>
                  <a:schemeClr val="tx1"/>
                </a:solidFill>
                <a:latin typeface="宋体" pitchFamily="2" charset="-122"/>
                <a:ea typeface="宋体" pitchFamily="2" charset="-122"/>
              </a:defRPr>
            </a:lvl1pPr>
            <a:lvl2pPr marL="742950" indent="-285750">
              <a:lnSpc>
                <a:spcPct val="150000"/>
              </a:lnSpc>
              <a:defRPr sz="2800" b="1">
                <a:solidFill>
                  <a:schemeClr val="tx1"/>
                </a:solidFill>
                <a:latin typeface="宋体" pitchFamily="2" charset="-122"/>
                <a:ea typeface="宋体" pitchFamily="2" charset="-122"/>
              </a:defRPr>
            </a:lvl2pPr>
            <a:lvl3pPr marL="1143000" indent="-228600">
              <a:lnSpc>
                <a:spcPct val="150000"/>
              </a:lnSpc>
              <a:defRPr sz="2800" b="1">
                <a:solidFill>
                  <a:schemeClr val="tx1"/>
                </a:solidFill>
                <a:latin typeface="宋体" pitchFamily="2" charset="-122"/>
                <a:ea typeface="宋体" pitchFamily="2" charset="-122"/>
              </a:defRPr>
            </a:lvl3pPr>
            <a:lvl4pPr marL="1600200" indent="-228600">
              <a:lnSpc>
                <a:spcPct val="150000"/>
              </a:lnSpc>
              <a:defRPr sz="2800" b="1">
                <a:solidFill>
                  <a:schemeClr val="tx1"/>
                </a:solidFill>
                <a:latin typeface="宋体" pitchFamily="2" charset="-122"/>
                <a:ea typeface="宋体" pitchFamily="2" charset="-122"/>
              </a:defRPr>
            </a:lvl4pPr>
            <a:lvl5pPr marL="2057400" indent="-228600">
              <a:lnSpc>
                <a:spcPct val="150000"/>
              </a:lnSpc>
              <a:defRPr sz="2800" b="1">
                <a:solidFill>
                  <a:schemeClr val="tx1"/>
                </a:solidFill>
                <a:latin typeface="宋体" pitchFamily="2" charset="-122"/>
                <a:ea typeface="宋体" pitchFamily="2" charset="-122"/>
              </a:defRPr>
            </a:lvl5pPr>
            <a:lvl6pPr marL="25146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6pPr>
            <a:lvl7pPr marL="29718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7pPr>
            <a:lvl8pPr marL="34290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8pPr>
            <a:lvl9pPr marL="38862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9pPr>
          </a:lstStyle>
          <a:p>
            <a:pPr eaLnBrk="1" hangingPunct="1">
              <a:lnSpc>
                <a:spcPct val="100000"/>
              </a:lnSpc>
            </a:pPr>
            <a:r>
              <a:rPr lang="zh-CN" altLang="en-US" b="0" dirty="0">
                <a:latin typeface="黑体" panose="02010609060101010101" pitchFamily="49" charset="-122"/>
                <a:ea typeface="黑体" panose="02010609060101010101" pitchFamily="49" charset="-122"/>
                <a:cs typeface="+mn-ea"/>
                <a:sym typeface="+mn-lt"/>
              </a:rPr>
              <a:t>肉毒梭状芽孢杆菌的芽孢</a:t>
            </a:r>
            <a:endParaRPr lang="en-US" altLang="zh-CN" b="0" dirty="0">
              <a:latin typeface="黑体" panose="02010609060101010101" pitchFamily="49" charset="-122"/>
              <a:ea typeface="黑体" panose="02010609060101010101" pitchFamily="49" charset="-122"/>
              <a:cs typeface="+mn-ea"/>
              <a:sym typeface="+mn-lt"/>
            </a:endParaRPr>
          </a:p>
        </p:txBody>
      </p:sp>
      <p:sp>
        <p:nvSpPr>
          <p:cNvPr id="6" name="圆角矩形 5"/>
          <p:cNvSpPr/>
          <p:nvPr/>
        </p:nvSpPr>
        <p:spPr bwMode="auto">
          <a:xfrm>
            <a:off x="453271" y="345440"/>
            <a:ext cx="63500" cy="459740"/>
          </a:xfrm>
          <a:prstGeom prst="roundRect">
            <a:avLst>
              <a:gd name="adj" fmla="val 50000"/>
            </a:avLst>
          </a:prstGeom>
          <a:solidFill>
            <a:schemeClr val="accent1"/>
          </a:solidFill>
          <a:ln>
            <a:noFil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2" name="椭圆 21"/>
          <p:cNvSpPr/>
          <p:nvPr/>
        </p:nvSpPr>
        <p:spPr bwMode="auto">
          <a:xfrm>
            <a:off x="1288004" y="3771901"/>
            <a:ext cx="2659380" cy="441960"/>
          </a:xfrm>
          <a:prstGeom prst="ellipse">
            <a:avLst/>
          </a:prstGeom>
          <a:solidFill>
            <a:schemeClr val="tx1">
              <a:alpha val="42000"/>
            </a:schemeClr>
          </a:solidFill>
          <a:ln w="19050">
            <a:noFill/>
            <a:headEnd type="oval"/>
          </a:ln>
          <a:effectLst>
            <a:softEdge rad="2032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pic>
        <p:nvPicPr>
          <p:cNvPr id="2" name="图片 1">
            <a:extLst>
              <a:ext uri="{FF2B5EF4-FFF2-40B4-BE49-F238E27FC236}">
                <a16:creationId xmlns:a16="http://schemas.microsoft.com/office/drawing/2014/main" id="{80C26E1C-1088-64AD-8745-137828D940A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5050" y="1712708"/>
            <a:ext cx="4854873" cy="2501153"/>
          </a:xfrm>
          <a:prstGeom prst="rect">
            <a:avLst/>
          </a:prstGeom>
          <a:ln>
            <a:noFill/>
          </a:ln>
          <a:effectLst>
            <a:softEdge rad="112500"/>
          </a:effectLst>
        </p:spPr>
      </p:pic>
      <p:sp>
        <p:nvSpPr>
          <p:cNvPr id="4" name="Text Box 2">
            <a:extLst>
              <a:ext uri="{FF2B5EF4-FFF2-40B4-BE49-F238E27FC236}">
                <a16:creationId xmlns:a16="http://schemas.microsoft.com/office/drawing/2014/main" id="{D4C5C9FC-C5B0-089A-EEBC-1D5FBEDB0E45}"/>
              </a:ext>
            </a:extLst>
          </p:cNvPr>
          <p:cNvSpPr txBox="1">
            <a:spLocks noChangeArrowheads="1"/>
          </p:cNvSpPr>
          <p:nvPr/>
        </p:nvSpPr>
        <p:spPr bwMode="auto">
          <a:xfrm>
            <a:off x="2560518" y="4213861"/>
            <a:ext cx="808505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0" bIns="0" anchor="ctr">
            <a:noAutofit/>
          </a:bodyPr>
          <a:lstStyle>
            <a:lvl1pPr>
              <a:lnSpc>
                <a:spcPct val="150000"/>
              </a:lnSpc>
              <a:defRPr sz="2800" b="1">
                <a:solidFill>
                  <a:schemeClr val="tx1"/>
                </a:solidFill>
                <a:latin typeface="宋体" pitchFamily="2" charset="-122"/>
                <a:ea typeface="宋体" pitchFamily="2" charset="-122"/>
              </a:defRPr>
            </a:lvl1pPr>
            <a:lvl2pPr marL="742950" indent="-285750">
              <a:lnSpc>
                <a:spcPct val="150000"/>
              </a:lnSpc>
              <a:defRPr sz="2800" b="1">
                <a:solidFill>
                  <a:schemeClr val="tx1"/>
                </a:solidFill>
                <a:latin typeface="宋体" pitchFamily="2" charset="-122"/>
                <a:ea typeface="宋体" pitchFamily="2" charset="-122"/>
              </a:defRPr>
            </a:lvl2pPr>
            <a:lvl3pPr marL="1143000" indent="-228600">
              <a:lnSpc>
                <a:spcPct val="150000"/>
              </a:lnSpc>
              <a:defRPr sz="2800" b="1">
                <a:solidFill>
                  <a:schemeClr val="tx1"/>
                </a:solidFill>
                <a:latin typeface="宋体" pitchFamily="2" charset="-122"/>
                <a:ea typeface="宋体" pitchFamily="2" charset="-122"/>
              </a:defRPr>
            </a:lvl3pPr>
            <a:lvl4pPr marL="1600200" indent="-228600">
              <a:lnSpc>
                <a:spcPct val="150000"/>
              </a:lnSpc>
              <a:defRPr sz="2800" b="1">
                <a:solidFill>
                  <a:schemeClr val="tx1"/>
                </a:solidFill>
                <a:latin typeface="宋体" pitchFamily="2" charset="-122"/>
                <a:ea typeface="宋体" pitchFamily="2" charset="-122"/>
              </a:defRPr>
            </a:lvl4pPr>
            <a:lvl5pPr marL="2057400" indent="-228600">
              <a:lnSpc>
                <a:spcPct val="150000"/>
              </a:lnSpc>
              <a:defRPr sz="2800" b="1">
                <a:solidFill>
                  <a:schemeClr val="tx1"/>
                </a:solidFill>
                <a:latin typeface="宋体" pitchFamily="2" charset="-122"/>
                <a:ea typeface="宋体" pitchFamily="2" charset="-122"/>
              </a:defRPr>
            </a:lvl5pPr>
            <a:lvl6pPr marL="25146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6pPr>
            <a:lvl7pPr marL="29718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7pPr>
            <a:lvl8pPr marL="34290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8pPr>
            <a:lvl9pPr marL="38862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9pPr>
          </a:lstStyle>
          <a:p>
            <a:pPr eaLnBrk="1" hangingPunct="1">
              <a:lnSpc>
                <a:spcPct val="100000"/>
              </a:lnSpc>
            </a:pPr>
            <a:r>
              <a:rPr lang="zh-CN" altLang="en-US" sz="1400" b="0" dirty="0">
                <a:latin typeface="黑体" panose="02010609060101010101" pitchFamily="49" charset="-122"/>
                <a:ea typeface="黑体" panose="02010609060101010101" pitchFamily="49" charset="-122"/>
                <a:cs typeface="+mn-ea"/>
                <a:sym typeface="+mn-lt"/>
              </a:rPr>
              <a:t>电子显微镜上色放大（</a:t>
            </a:r>
            <a:r>
              <a:rPr lang="en-US" altLang="zh-CN" sz="1400" b="0" dirty="0">
                <a:latin typeface="黑体" panose="02010609060101010101" pitchFamily="49" charset="-122"/>
                <a:ea typeface="黑体" panose="02010609060101010101" pitchFamily="49" charset="-122"/>
                <a:cs typeface="+mn-ea"/>
                <a:sym typeface="+mn-lt"/>
              </a:rPr>
              <a:t>10000x</a:t>
            </a:r>
            <a:r>
              <a:rPr lang="zh-CN" altLang="en-US" sz="1400" b="0" dirty="0">
                <a:latin typeface="等线 Light" panose="02010600030101010101" pitchFamily="2" charset="-122"/>
                <a:ea typeface="等线 Light" panose="02010600030101010101" pitchFamily="2" charset="-122"/>
                <a:cs typeface="+mn-ea"/>
                <a:sym typeface="+mn-lt"/>
              </a:rPr>
              <a:t>） </a:t>
            </a:r>
            <a:endParaRPr lang="en-US" altLang="zh-CN" sz="1400" b="0" dirty="0">
              <a:latin typeface="等线 Light" panose="02010600030101010101" pitchFamily="2" charset="-122"/>
              <a:ea typeface="等线 Light" panose="02010600030101010101" pitchFamily="2" charset="-122"/>
              <a:cs typeface="+mn-ea"/>
              <a:sym typeface="+mn-lt"/>
            </a:endParaRPr>
          </a:p>
        </p:txBody>
      </p:sp>
      <p:pic>
        <p:nvPicPr>
          <p:cNvPr id="1026" name="Picture 2">
            <a:extLst>
              <a:ext uri="{FF2B5EF4-FFF2-40B4-BE49-F238E27FC236}">
                <a16:creationId xmlns:a16="http://schemas.microsoft.com/office/drawing/2014/main" id="{48C0721C-836D-9C9E-11DC-37D28C5604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9488" y="116053"/>
            <a:ext cx="340435" cy="860612"/>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组合 9">
            <a:extLst>
              <a:ext uri="{FF2B5EF4-FFF2-40B4-BE49-F238E27FC236}">
                <a16:creationId xmlns:a16="http://schemas.microsoft.com/office/drawing/2014/main" id="{204F665F-8A9E-9595-8105-F7745FB7E341}"/>
              </a:ext>
            </a:extLst>
          </p:cNvPr>
          <p:cNvGrpSpPr/>
          <p:nvPr/>
        </p:nvGrpSpPr>
        <p:grpSpPr>
          <a:xfrm>
            <a:off x="5694830" y="227269"/>
            <a:ext cx="3827811" cy="749396"/>
            <a:chOff x="6691947" y="227269"/>
            <a:chExt cx="2721998" cy="749396"/>
          </a:xfrm>
        </p:grpSpPr>
        <p:sp>
          <p:nvSpPr>
            <p:cNvPr id="11" name="箭头: 左 10">
              <a:extLst>
                <a:ext uri="{FF2B5EF4-FFF2-40B4-BE49-F238E27FC236}">
                  <a16:creationId xmlns:a16="http://schemas.microsoft.com/office/drawing/2014/main" id="{3C46A26B-8A97-D5BD-A9AA-DB20025EC18C}"/>
                </a:ext>
              </a:extLst>
            </p:cNvPr>
            <p:cNvSpPr/>
            <p:nvPr/>
          </p:nvSpPr>
          <p:spPr bwMode="auto">
            <a:xfrm>
              <a:off x="6691947" y="227269"/>
              <a:ext cx="2454442" cy="749396"/>
            </a:xfrm>
            <a:prstGeom prst="leftArrow">
              <a:avLst/>
            </a:prstGeom>
            <a:gradFill>
              <a:gsLst>
                <a:gs pos="16514">
                  <a:srgbClr val="DFDB9C"/>
                </a:gs>
                <a:gs pos="33000">
                  <a:srgbClr val="80C535"/>
                </a:gs>
                <a:gs pos="79000">
                  <a:srgbClr val="DFDB9C"/>
                </a:gs>
              </a:gsLst>
              <a:lin ang="0" scaled="0"/>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12" name="文本框 11">
              <a:extLst>
                <a:ext uri="{FF2B5EF4-FFF2-40B4-BE49-F238E27FC236}">
                  <a16:creationId xmlns:a16="http://schemas.microsoft.com/office/drawing/2014/main" id="{753C4ED5-A88A-6D71-62E2-946667EFB291}"/>
                </a:ext>
              </a:extLst>
            </p:cNvPr>
            <p:cNvSpPr txBox="1"/>
            <p:nvPr/>
          </p:nvSpPr>
          <p:spPr bwMode="auto">
            <a:xfrm>
              <a:off x="7413265" y="340357"/>
              <a:ext cx="200068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eaLnBrk="1" hangingPunct="1">
                <a:lnSpc>
                  <a:spcPct val="100000"/>
                </a:lnSpc>
              </a:pPr>
              <a:r>
                <a:rPr lang="zh-CN" altLang="en-US" dirty="0">
                  <a:solidFill>
                    <a:schemeClr val="bg1"/>
                  </a:solidFill>
                  <a:latin typeface="黑体" panose="02010609060101010101" pitchFamily="49" charset="-122"/>
                  <a:ea typeface="黑体" panose="02010609060101010101" pitchFamily="49" charset="-122"/>
                  <a:cs typeface="+mn-ea"/>
                  <a:sym typeface="+mn-lt"/>
                </a:rPr>
                <a:t>耐热</a:t>
              </a:r>
            </a:p>
          </p:txBody>
        </p:sp>
      </p:grpSp>
      <p:grpSp>
        <p:nvGrpSpPr>
          <p:cNvPr id="16" name="组合 15">
            <a:extLst>
              <a:ext uri="{FF2B5EF4-FFF2-40B4-BE49-F238E27FC236}">
                <a16:creationId xmlns:a16="http://schemas.microsoft.com/office/drawing/2014/main" id="{23CCB622-0A9F-B122-B8C3-6A9BE6BDD136}"/>
              </a:ext>
            </a:extLst>
          </p:cNvPr>
          <p:cNvGrpSpPr/>
          <p:nvPr/>
        </p:nvGrpSpPr>
        <p:grpSpPr>
          <a:xfrm>
            <a:off x="5692441" y="990216"/>
            <a:ext cx="3874517" cy="749396"/>
            <a:chOff x="6691947" y="227269"/>
            <a:chExt cx="2755211" cy="749396"/>
          </a:xfrm>
        </p:grpSpPr>
        <p:sp>
          <p:nvSpPr>
            <p:cNvPr id="17" name="箭头: 左 16">
              <a:extLst>
                <a:ext uri="{FF2B5EF4-FFF2-40B4-BE49-F238E27FC236}">
                  <a16:creationId xmlns:a16="http://schemas.microsoft.com/office/drawing/2014/main" id="{E340CB38-E94C-ACE1-5828-4767F5FE7509}"/>
                </a:ext>
              </a:extLst>
            </p:cNvPr>
            <p:cNvSpPr/>
            <p:nvPr/>
          </p:nvSpPr>
          <p:spPr bwMode="auto">
            <a:xfrm>
              <a:off x="6691947" y="227269"/>
              <a:ext cx="2454442" cy="749396"/>
            </a:xfrm>
            <a:prstGeom prst="leftArrow">
              <a:avLst/>
            </a:prstGeom>
            <a:gradFill>
              <a:gsLst>
                <a:gs pos="16514">
                  <a:srgbClr val="DFDB9C"/>
                </a:gs>
                <a:gs pos="33000">
                  <a:srgbClr val="80C535"/>
                </a:gs>
                <a:gs pos="79000">
                  <a:srgbClr val="DFDB9C"/>
                </a:gs>
              </a:gsLst>
              <a:lin ang="0" scaled="0"/>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18" name="文本框 17">
              <a:extLst>
                <a:ext uri="{FF2B5EF4-FFF2-40B4-BE49-F238E27FC236}">
                  <a16:creationId xmlns:a16="http://schemas.microsoft.com/office/drawing/2014/main" id="{E1CC2AB1-19F4-9922-9394-63994CB871F4}"/>
                </a:ext>
              </a:extLst>
            </p:cNvPr>
            <p:cNvSpPr txBox="1"/>
            <p:nvPr/>
          </p:nvSpPr>
          <p:spPr bwMode="auto">
            <a:xfrm>
              <a:off x="7446478" y="340357"/>
              <a:ext cx="200068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eaLnBrk="1" hangingPunct="1">
                <a:lnSpc>
                  <a:spcPct val="100000"/>
                </a:lnSpc>
              </a:pPr>
              <a:r>
                <a:rPr lang="zh-CN" altLang="en-US" dirty="0">
                  <a:solidFill>
                    <a:schemeClr val="bg1"/>
                  </a:solidFill>
                  <a:latin typeface="黑体" panose="02010609060101010101" pitchFamily="49" charset="-122"/>
                  <a:ea typeface="黑体" panose="02010609060101010101" pitchFamily="49" charset="-122"/>
                  <a:cs typeface="+mn-ea"/>
                  <a:sym typeface="+mn-lt"/>
                </a:rPr>
                <a:t>耐寒</a:t>
              </a:r>
            </a:p>
          </p:txBody>
        </p:sp>
      </p:grpSp>
      <p:grpSp>
        <p:nvGrpSpPr>
          <p:cNvPr id="20" name="组合 19">
            <a:extLst>
              <a:ext uri="{FF2B5EF4-FFF2-40B4-BE49-F238E27FC236}">
                <a16:creationId xmlns:a16="http://schemas.microsoft.com/office/drawing/2014/main" id="{A0318E59-79B9-7B75-2A33-7076577C9529}"/>
              </a:ext>
            </a:extLst>
          </p:cNvPr>
          <p:cNvGrpSpPr/>
          <p:nvPr/>
        </p:nvGrpSpPr>
        <p:grpSpPr>
          <a:xfrm>
            <a:off x="5703561" y="1773294"/>
            <a:ext cx="3874517" cy="749396"/>
            <a:chOff x="6691947" y="227269"/>
            <a:chExt cx="2755211" cy="749396"/>
          </a:xfrm>
        </p:grpSpPr>
        <p:sp>
          <p:nvSpPr>
            <p:cNvPr id="21" name="箭头: 左 20">
              <a:extLst>
                <a:ext uri="{FF2B5EF4-FFF2-40B4-BE49-F238E27FC236}">
                  <a16:creationId xmlns:a16="http://schemas.microsoft.com/office/drawing/2014/main" id="{197F2635-F2A5-7170-CD5E-630E4251E125}"/>
                </a:ext>
              </a:extLst>
            </p:cNvPr>
            <p:cNvSpPr/>
            <p:nvPr/>
          </p:nvSpPr>
          <p:spPr bwMode="auto">
            <a:xfrm>
              <a:off x="6691947" y="227269"/>
              <a:ext cx="2454442" cy="749396"/>
            </a:xfrm>
            <a:prstGeom prst="leftArrow">
              <a:avLst/>
            </a:prstGeom>
            <a:gradFill>
              <a:gsLst>
                <a:gs pos="16514">
                  <a:srgbClr val="DFDB9C"/>
                </a:gs>
                <a:gs pos="33000">
                  <a:srgbClr val="80C535"/>
                </a:gs>
                <a:gs pos="79000">
                  <a:srgbClr val="DFDB9C"/>
                </a:gs>
              </a:gsLst>
              <a:lin ang="0" scaled="0"/>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3" name="文本框 22">
              <a:extLst>
                <a:ext uri="{FF2B5EF4-FFF2-40B4-BE49-F238E27FC236}">
                  <a16:creationId xmlns:a16="http://schemas.microsoft.com/office/drawing/2014/main" id="{DCDDFC72-771A-18C6-19F8-24C70CCF9342}"/>
                </a:ext>
              </a:extLst>
            </p:cNvPr>
            <p:cNvSpPr txBox="1"/>
            <p:nvPr/>
          </p:nvSpPr>
          <p:spPr bwMode="auto">
            <a:xfrm>
              <a:off x="7446478" y="340357"/>
              <a:ext cx="200068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eaLnBrk="1" hangingPunct="1">
                <a:lnSpc>
                  <a:spcPct val="100000"/>
                </a:lnSpc>
              </a:pPr>
              <a:r>
                <a:rPr lang="zh-CN" altLang="en-US" dirty="0">
                  <a:solidFill>
                    <a:schemeClr val="bg1"/>
                  </a:solidFill>
                  <a:latin typeface="黑体" panose="02010609060101010101" pitchFamily="49" charset="-122"/>
                  <a:ea typeface="黑体" panose="02010609060101010101" pitchFamily="49" charset="-122"/>
                  <a:cs typeface="+mn-ea"/>
                  <a:sym typeface="+mn-lt"/>
                </a:rPr>
                <a:t>耐酸</a:t>
              </a:r>
            </a:p>
          </p:txBody>
        </p:sp>
      </p:grpSp>
      <p:grpSp>
        <p:nvGrpSpPr>
          <p:cNvPr id="25" name="组合 24">
            <a:extLst>
              <a:ext uri="{FF2B5EF4-FFF2-40B4-BE49-F238E27FC236}">
                <a16:creationId xmlns:a16="http://schemas.microsoft.com/office/drawing/2014/main" id="{D0F7571F-CBF6-ABF7-9F91-BFE9C66EA6F1}"/>
              </a:ext>
            </a:extLst>
          </p:cNvPr>
          <p:cNvGrpSpPr/>
          <p:nvPr/>
        </p:nvGrpSpPr>
        <p:grpSpPr>
          <a:xfrm>
            <a:off x="5692441" y="2571750"/>
            <a:ext cx="3874517" cy="749396"/>
            <a:chOff x="6691947" y="227269"/>
            <a:chExt cx="2755211" cy="749396"/>
          </a:xfrm>
        </p:grpSpPr>
        <p:sp>
          <p:nvSpPr>
            <p:cNvPr id="26" name="箭头: 左 25">
              <a:extLst>
                <a:ext uri="{FF2B5EF4-FFF2-40B4-BE49-F238E27FC236}">
                  <a16:creationId xmlns:a16="http://schemas.microsoft.com/office/drawing/2014/main" id="{6B6EF576-7CD7-57DB-7515-E192694161B8}"/>
                </a:ext>
              </a:extLst>
            </p:cNvPr>
            <p:cNvSpPr/>
            <p:nvPr/>
          </p:nvSpPr>
          <p:spPr bwMode="auto">
            <a:xfrm>
              <a:off x="6691947" y="227269"/>
              <a:ext cx="2454442" cy="749396"/>
            </a:xfrm>
            <a:prstGeom prst="leftArrow">
              <a:avLst/>
            </a:prstGeom>
            <a:gradFill>
              <a:gsLst>
                <a:gs pos="16514">
                  <a:srgbClr val="DFDB9C"/>
                </a:gs>
                <a:gs pos="33000">
                  <a:srgbClr val="80C535"/>
                </a:gs>
                <a:gs pos="79000">
                  <a:srgbClr val="DFDB9C"/>
                </a:gs>
              </a:gsLst>
              <a:lin ang="0" scaled="0"/>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7" name="文本框 26">
              <a:extLst>
                <a:ext uri="{FF2B5EF4-FFF2-40B4-BE49-F238E27FC236}">
                  <a16:creationId xmlns:a16="http://schemas.microsoft.com/office/drawing/2014/main" id="{91F70465-0C96-99CE-D558-4D75CEC7CC70}"/>
                </a:ext>
              </a:extLst>
            </p:cNvPr>
            <p:cNvSpPr txBox="1"/>
            <p:nvPr/>
          </p:nvSpPr>
          <p:spPr bwMode="auto">
            <a:xfrm>
              <a:off x="7446478" y="340357"/>
              <a:ext cx="200068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eaLnBrk="1" hangingPunct="1">
                <a:lnSpc>
                  <a:spcPct val="100000"/>
                </a:lnSpc>
              </a:pPr>
              <a:r>
                <a:rPr lang="zh-CN" altLang="en-US" dirty="0">
                  <a:solidFill>
                    <a:schemeClr val="bg1"/>
                  </a:solidFill>
                  <a:latin typeface="黑体" panose="02010609060101010101" pitchFamily="49" charset="-122"/>
                  <a:ea typeface="黑体" panose="02010609060101010101" pitchFamily="49" charset="-122"/>
                  <a:cs typeface="+mn-ea"/>
                  <a:sym typeface="+mn-lt"/>
                </a:rPr>
                <a:t>耐碱</a:t>
              </a:r>
            </a:p>
          </p:txBody>
        </p:sp>
      </p:grpSp>
      <p:grpSp>
        <p:nvGrpSpPr>
          <p:cNvPr id="28" name="组合 27">
            <a:extLst>
              <a:ext uri="{FF2B5EF4-FFF2-40B4-BE49-F238E27FC236}">
                <a16:creationId xmlns:a16="http://schemas.microsoft.com/office/drawing/2014/main" id="{CBE7393B-1E2C-275C-8106-800E93711FDF}"/>
              </a:ext>
            </a:extLst>
          </p:cNvPr>
          <p:cNvGrpSpPr/>
          <p:nvPr/>
        </p:nvGrpSpPr>
        <p:grpSpPr>
          <a:xfrm>
            <a:off x="5703560" y="3376211"/>
            <a:ext cx="3451560" cy="749396"/>
            <a:chOff x="6691947" y="227269"/>
            <a:chExt cx="2454442" cy="749396"/>
          </a:xfrm>
        </p:grpSpPr>
        <p:sp>
          <p:nvSpPr>
            <p:cNvPr id="29" name="箭头: 左 28">
              <a:extLst>
                <a:ext uri="{FF2B5EF4-FFF2-40B4-BE49-F238E27FC236}">
                  <a16:creationId xmlns:a16="http://schemas.microsoft.com/office/drawing/2014/main" id="{9C3BFBDD-EBDB-1AF9-1776-EC7BAF159D96}"/>
                </a:ext>
              </a:extLst>
            </p:cNvPr>
            <p:cNvSpPr/>
            <p:nvPr/>
          </p:nvSpPr>
          <p:spPr bwMode="auto">
            <a:xfrm>
              <a:off x="6691947" y="227269"/>
              <a:ext cx="2454442" cy="749396"/>
            </a:xfrm>
            <a:prstGeom prst="leftArrow">
              <a:avLst/>
            </a:prstGeom>
            <a:gradFill>
              <a:gsLst>
                <a:gs pos="16514">
                  <a:srgbClr val="DFDB9C"/>
                </a:gs>
                <a:gs pos="33000">
                  <a:srgbClr val="80C535"/>
                </a:gs>
                <a:gs pos="79000">
                  <a:srgbClr val="DFDB9C"/>
                </a:gs>
              </a:gsLst>
              <a:lin ang="0" scaled="0"/>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30" name="文本框 29">
              <a:extLst>
                <a:ext uri="{FF2B5EF4-FFF2-40B4-BE49-F238E27FC236}">
                  <a16:creationId xmlns:a16="http://schemas.microsoft.com/office/drawing/2014/main" id="{0EFB6D7E-9278-A5C4-68F8-2EFC202340EE}"/>
                </a:ext>
              </a:extLst>
            </p:cNvPr>
            <p:cNvSpPr txBox="1"/>
            <p:nvPr/>
          </p:nvSpPr>
          <p:spPr bwMode="auto">
            <a:xfrm>
              <a:off x="7105412" y="328876"/>
              <a:ext cx="200068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eaLnBrk="1" hangingPunct="1">
                <a:lnSpc>
                  <a:spcPct val="100000"/>
                </a:lnSpc>
              </a:pPr>
              <a:r>
                <a:rPr lang="zh-CN" altLang="en-US" dirty="0">
                  <a:solidFill>
                    <a:schemeClr val="bg1"/>
                  </a:solidFill>
                  <a:latin typeface="黑体" panose="02010609060101010101" pitchFamily="49" charset="-122"/>
                  <a:ea typeface="黑体" panose="02010609060101010101" pitchFamily="49" charset="-122"/>
                  <a:cs typeface="+mn-ea"/>
                  <a:sym typeface="+mn-lt"/>
                </a:rPr>
                <a:t>寿命可达</a:t>
              </a:r>
              <a:r>
                <a:rPr lang="en-US" altLang="zh-CN" dirty="0">
                  <a:solidFill>
                    <a:schemeClr val="bg1"/>
                  </a:solidFill>
                  <a:latin typeface="黑体" panose="02010609060101010101" pitchFamily="49" charset="-122"/>
                  <a:ea typeface="黑体" panose="02010609060101010101" pitchFamily="49" charset="-122"/>
                  <a:cs typeface="+mn-ea"/>
                  <a:sym typeface="+mn-lt"/>
                </a:rPr>
                <a:t>30</a:t>
              </a:r>
              <a:r>
                <a:rPr lang="zh-CN" altLang="en-US" dirty="0">
                  <a:solidFill>
                    <a:schemeClr val="bg1"/>
                  </a:solidFill>
                  <a:latin typeface="黑体" panose="02010609060101010101" pitchFamily="49" charset="-122"/>
                  <a:ea typeface="黑体" panose="02010609060101010101" pitchFamily="49" charset="-122"/>
                  <a:cs typeface="+mn-ea"/>
                  <a:sym typeface="+mn-lt"/>
                </a:rPr>
                <a:t>年</a:t>
              </a:r>
            </a:p>
          </p:txBody>
        </p:sp>
      </p:grpSp>
    </p:spTree>
    <p:extLst>
      <p:ext uri="{BB962C8B-B14F-4D97-AF65-F5344CB8AC3E}">
        <p14:creationId xmlns:p14="http://schemas.microsoft.com/office/powerpoint/2010/main" val="2780454378"/>
      </p:ext>
    </p:extLst>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8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58000">
                                          <p:cBhvr additive="base">
                                            <p:cTn id="7" dur="500" fill="hold"/>
                                            <p:tgtEl>
                                              <p:spTgt spid="10"/>
                                            </p:tgtEl>
                                            <p:attrNameLst>
                                              <p:attrName>ppt_x</p:attrName>
                                            </p:attrNameLst>
                                          </p:cBhvr>
                                          <p:tavLst>
                                            <p:tav tm="0">
                                              <p:val>
                                                <p:strVal val="1+#ppt_w/2"/>
                                              </p:val>
                                            </p:tav>
                                            <p:tav tm="100000">
                                              <p:val>
                                                <p:strVal val="#ppt_x"/>
                                              </p:val>
                                            </p:tav>
                                          </p:tavLst>
                                        </p:anim>
                                        <p:anim calcmode="lin" valueType="num" p14:bounceEnd="58000">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14:presetBounceEnd="58000">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14:bounceEnd="58000">
                                          <p:cBhvr additive="base">
                                            <p:cTn id="12" dur="500" fill="hold"/>
                                            <p:tgtEl>
                                              <p:spTgt spid="16"/>
                                            </p:tgtEl>
                                            <p:attrNameLst>
                                              <p:attrName>ppt_x</p:attrName>
                                            </p:attrNameLst>
                                          </p:cBhvr>
                                          <p:tavLst>
                                            <p:tav tm="0">
                                              <p:val>
                                                <p:strVal val="1+#ppt_w/2"/>
                                              </p:val>
                                            </p:tav>
                                            <p:tav tm="100000">
                                              <p:val>
                                                <p:strVal val="#ppt_x"/>
                                              </p:val>
                                            </p:tav>
                                          </p:tavLst>
                                        </p:anim>
                                        <p:anim calcmode="lin" valueType="num" p14:bounceEnd="58000">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14:presetBounceEnd="58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58000">
                                          <p:cBhvr additive="base">
                                            <p:cTn id="17" dur="500" fill="hold"/>
                                            <p:tgtEl>
                                              <p:spTgt spid="20"/>
                                            </p:tgtEl>
                                            <p:attrNameLst>
                                              <p:attrName>ppt_x</p:attrName>
                                            </p:attrNameLst>
                                          </p:cBhvr>
                                          <p:tavLst>
                                            <p:tav tm="0">
                                              <p:val>
                                                <p:strVal val="1+#ppt_w/2"/>
                                              </p:val>
                                            </p:tav>
                                            <p:tav tm="100000">
                                              <p:val>
                                                <p:strVal val="#ppt_x"/>
                                              </p:val>
                                            </p:tav>
                                          </p:tavLst>
                                        </p:anim>
                                        <p:anim calcmode="lin" valueType="num" p14:bounceEnd="58000">
                                          <p:cBhvr additive="base">
                                            <p:cTn id="18" dur="500" fill="hold"/>
                                            <p:tgtEl>
                                              <p:spTgt spid="20"/>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14:presetBounceEnd="58000">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14:bounceEnd="58000">
                                          <p:cBhvr additive="base">
                                            <p:cTn id="22" dur="500" fill="hold"/>
                                            <p:tgtEl>
                                              <p:spTgt spid="25"/>
                                            </p:tgtEl>
                                            <p:attrNameLst>
                                              <p:attrName>ppt_x</p:attrName>
                                            </p:attrNameLst>
                                          </p:cBhvr>
                                          <p:tavLst>
                                            <p:tav tm="0">
                                              <p:val>
                                                <p:strVal val="1+#ppt_w/2"/>
                                              </p:val>
                                            </p:tav>
                                            <p:tav tm="100000">
                                              <p:val>
                                                <p:strVal val="#ppt_x"/>
                                              </p:val>
                                            </p:tav>
                                          </p:tavLst>
                                        </p:anim>
                                        <p:anim calcmode="lin" valueType="num" p14:bounceEnd="58000">
                                          <p:cBhvr additive="base">
                                            <p:cTn id="23" dur="500" fill="hold"/>
                                            <p:tgtEl>
                                              <p:spTgt spid="2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nodeType="afterEffect" p14:presetBounceEnd="58000">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14:bounceEnd="58000">
                                          <p:cBhvr additive="base">
                                            <p:cTn id="27" dur="500" fill="hold"/>
                                            <p:tgtEl>
                                              <p:spTgt spid="28"/>
                                            </p:tgtEl>
                                            <p:attrNameLst>
                                              <p:attrName>ppt_x</p:attrName>
                                            </p:attrNameLst>
                                          </p:cBhvr>
                                          <p:tavLst>
                                            <p:tav tm="0">
                                              <p:val>
                                                <p:strVal val="1+#ppt_w/2"/>
                                              </p:val>
                                            </p:tav>
                                            <p:tav tm="100000">
                                              <p:val>
                                                <p:strVal val="#ppt_x"/>
                                              </p:val>
                                            </p:tav>
                                          </p:tavLst>
                                        </p:anim>
                                        <p:anim calcmode="lin" valueType="num" p14:bounceEnd="58000">
                                          <p:cBhvr additive="base">
                                            <p:cTn id="28"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1+#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1+#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1+#ppt_w/2"/>
                                              </p:val>
                                            </p:tav>
                                            <p:tav tm="100000">
                                              <p:val>
                                                <p:strVal val="#ppt_x"/>
                                              </p:val>
                                            </p:tav>
                                          </p:tavLst>
                                        </p:anim>
                                        <p:anim calcmode="lin" valueType="num">
                                          <p:cBhvr additive="base">
                                            <p:cTn id="23" dur="500" fill="hold"/>
                                            <p:tgtEl>
                                              <p:spTgt spid="2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1+#ppt_w/2"/>
                                              </p:val>
                                            </p:tav>
                                            <p:tav tm="100000">
                                              <p:val>
                                                <p:strVal val="#ppt_x"/>
                                              </p:val>
                                            </p:tav>
                                          </p:tavLst>
                                        </p:anim>
                                        <p:anim calcmode="lin" valueType="num">
                                          <p:cBhvr additive="base">
                                            <p:cTn id="28"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08B8A741-A7DA-900D-6992-C370ECA03733}"/>
              </a:ext>
            </a:extLst>
          </p:cNvPr>
          <p:cNvPicPr>
            <a:picLocks noChangeAspect="1" noChangeArrowheads="1"/>
          </p:cNvPicPr>
          <p:nvPr/>
        </p:nvPicPr>
        <p:blipFill rotWithShape="1">
          <a:blip r:embed="rId2">
            <a:alphaModFix amt="46000"/>
            <a:extLst>
              <a:ext uri="{28A0092B-C50C-407E-A947-70E740481C1C}">
                <a14:useLocalDpi xmlns:a14="http://schemas.microsoft.com/office/drawing/2010/main" val="0"/>
              </a:ext>
            </a:extLst>
          </a:blip>
          <a:srcRect t="25380" b="20654"/>
          <a:stretch/>
        </p:blipFill>
        <p:spPr bwMode="auto">
          <a:xfrm>
            <a:off x="-342901" y="-501445"/>
            <a:ext cx="9789355" cy="3073195"/>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3" name="矩形 2"/>
          <p:cNvSpPr/>
          <p:nvPr/>
        </p:nvSpPr>
        <p:spPr bwMode="auto">
          <a:xfrm>
            <a:off x="-262218" y="3992881"/>
            <a:ext cx="9406218" cy="1150619"/>
          </a:xfrm>
          <a:prstGeom prst="rect">
            <a:avLst/>
          </a:prstGeom>
          <a:gradFill>
            <a:gsLst>
              <a:gs pos="0">
                <a:schemeClr val="accent2">
                  <a:lumMod val="5000"/>
                  <a:lumOff val="95000"/>
                </a:schemeClr>
              </a:gs>
              <a:gs pos="36000">
                <a:schemeClr val="accent2">
                  <a:lumMod val="45000"/>
                  <a:lumOff val="55000"/>
                </a:schemeClr>
              </a:gs>
              <a:gs pos="100000">
                <a:schemeClr val="accent2">
                  <a:lumMod val="45000"/>
                  <a:lumOff val="55000"/>
                </a:schemeClr>
              </a:gs>
            </a:gsLst>
            <a:lin ang="5400000" scaled="0"/>
          </a:gra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5" name="Text Box 2"/>
          <p:cNvSpPr txBox="1">
            <a:spLocks noChangeArrowheads="1"/>
          </p:cNvSpPr>
          <p:nvPr/>
        </p:nvSpPr>
        <p:spPr bwMode="auto">
          <a:xfrm>
            <a:off x="605671" y="359866"/>
            <a:ext cx="2688559" cy="430887"/>
          </a:xfrm>
          <a:prstGeom prst="rect">
            <a:avLst/>
          </a:prstGeom>
          <a:solidFill>
            <a:schemeClr val="bg1">
              <a:alpha val="58000"/>
            </a:schemeClr>
          </a:solidFill>
          <a:ln>
            <a:noFill/>
          </a:ln>
          <a:effectLst/>
        </p:spPr>
        <p:txBody>
          <a:bodyPr wrap="square" tIns="0" bIns="0" anchor="ctr">
            <a:noAutofit/>
          </a:bodyPr>
          <a:lstStyle>
            <a:lvl1pPr>
              <a:lnSpc>
                <a:spcPct val="150000"/>
              </a:lnSpc>
              <a:defRPr sz="2800" b="1">
                <a:solidFill>
                  <a:schemeClr val="tx1"/>
                </a:solidFill>
                <a:latin typeface="宋体" pitchFamily="2" charset="-122"/>
                <a:ea typeface="宋体" pitchFamily="2" charset="-122"/>
              </a:defRPr>
            </a:lvl1pPr>
            <a:lvl2pPr marL="742950" indent="-285750">
              <a:lnSpc>
                <a:spcPct val="150000"/>
              </a:lnSpc>
              <a:defRPr sz="2800" b="1">
                <a:solidFill>
                  <a:schemeClr val="tx1"/>
                </a:solidFill>
                <a:latin typeface="宋体" pitchFamily="2" charset="-122"/>
                <a:ea typeface="宋体" pitchFamily="2" charset="-122"/>
              </a:defRPr>
            </a:lvl2pPr>
            <a:lvl3pPr marL="1143000" indent="-228600">
              <a:lnSpc>
                <a:spcPct val="150000"/>
              </a:lnSpc>
              <a:defRPr sz="2800" b="1">
                <a:solidFill>
                  <a:schemeClr val="tx1"/>
                </a:solidFill>
                <a:latin typeface="宋体" pitchFamily="2" charset="-122"/>
                <a:ea typeface="宋体" pitchFamily="2" charset="-122"/>
              </a:defRPr>
            </a:lvl3pPr>
            <a:lvl4pPr marL="1600200" indent="-228600">
              <a:lnSpc>
                <a:spcPct val="150000"/>
              </a:lnSpc>
              <a:defRPr sz="2800" b="1">
                <a:solidFill>
                  <a:schemeClr val="tx1"/>
                </a:solidFill>
                <a:latin typeface="宋体" pitchFamily="2" charset="-122"/>
                <a:ea typeface="宋体" pitchFamily="2" charset="-122"/>
              </a:defRPr>
            </a:lvl4pPr>
            <a:lvl5pPr marL="2057400" indent="-228600">
              <a:lnSpc>
                <a:spcPct val="150000"/>
              </a:lnSpc>
              <a:defRPr sz="2800" b="1">
                <a:solidFill>
                  <a:schemeClr val="tx1"/>
                </a:solidFill>
                <a:latin typeface="宋体" pitchFamily="2" charset="-122"/>
                <a:ea typeface="宋体" pitchFamily="2" charset="-122"/>
              </a:defRPr>
            </a:lvl5pPr>
            <a:lvl6pPr marL="25146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6pPr>
            <a:lvl7pPr marL="29718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7pPr>
            <a:lvl8pPr marL="34290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8pPr>
            <a:lvl9pPr marL="38862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9pPr>
          </a:lstStyle>
          <a:p>
            <a:pPr eaLnBrk="1" hangingPunct="1">
              <a:lnSpc>
                <a:spcPct val="100000"/>
              </a:lnSpc>
            </a:pPr>
            <a:r>
              <a:rPr lang="zh-CN" altLang="en-US" b="0" dirty="0">
                <a:latin typeface="黑体" panose="02010609060101010101" pitchFamily="49" charset="-122"/>
                <a:ea typeface="黑体" panose="02010609060101010101" pitchFamily="49" charset="-122"/>
                <a:cs typeface="+mn-ea"/>
                <a:sym typeface="+mn-lt"/>
              </a:rPr>
              <a:t>毒中之王肉毒素</a:t>
            </a:r>
            <a:endParaRPr lang="en-US" altLang="zh-CN" b="0" dirty="0">
              <a:latin typeface="黑体" panose="02010609060101010101" pitchFamily="49" charset="-122"/>
              <a:ea typeface="黑体" panose="02010609060101010101" pitchFamily="49" charset="-122"/>
              <a:cs typeface="+mn-ea"/>
              <a:sym typeface="+mn-lt"/>
            </a:endParaRPr>
          </a:p>
        </p:txBody>
      </p:sp>
      <p:sp>
        <p:nvSpPr>
          <p:cNvPr id="6" name="圆角矩形 5"/>
          <p:cNvSpPr/>
          <p:nvPr/>
        </p:nvSpPr>
        <p:spPr bwMode="auto">
          <a:xfrm>
            <a:off x="453271" y="345440"/>
            <a:ext cx="63500" cy="459740"/>
          </a:xfrm>
          <a:prstGeom prst="roundRect">
            <a:avLst>
              <a:gd name="adj" fmla="val 50000"/>
            </a:avLst>
          </a:prstGeom>
          <a:solidFill>
            <a:schemeClr val="accent1"/>
          </a:solidFill>
          <a:ln>
            <a:noFil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2" name="椭圆 21"/>
          <p:cNvSpPr/>
          <p:nvPr/>
        </p:nvSpPr>
        <p:spPr bwMode="auto">
          <a:xfrm>
            <a:off x="698350" y="4131766"/>
            <a:ext cx="2659380" cy="441960"/>
          </a:xfrm>
          <a:prstGeom prst="ellipse">
            <a:avLst/>
          </a:prstGeom>
          <a:solidFill>
            <a:schemeClr val="tx1">
              <a:alpha val="42000"/>
            </a:schemeClr>
          </a:solidFill>
          <a:ln w="19050">
            <a:noFill/>
            <a:headEnd type="oval"/>
          </a:ln>
          <a:effectLst>
            <a:softEdge rad="2032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r>
              <a:rPr kumimoji="0" lang="en-US" altLang="zh-CN" sz="28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α-</a:t>
            </a:r>
            <a:r>
              <a:rPr kumimoji="0" lang="zh-CN" altLang="en-US" sz="28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肉毒素</a:t>
            </a:r>
            <a:endParaRPr kumimoji="0" lang="en-US" sz="28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pic>
        <p:nvPicPr>
          <p:cNvPr id="2050" name="Picture 2">
            <a:extLst>
              <a:ext uri="{FF2B5EF4-FFF2-40B4-BE49-F238E27FC236}">
                <a16:creationId xmlns:a16="http://schemas.microsoft.com/office/drawing/2014/main" id="{137EFA23-B163-38D8-589B-D70D4EBEF3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15" y="1150619"/>
            <a:ext cx="2521943" cy="2848117"/>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圆角 1">
            <a:extLst>
              <a:ext uri="{FF2B5EF4-FFF2-40B4-BE49-F238E27FC236}">
                <a16:creationId xmlns:a16="http://schemas.microsoft.com/office/drawing/2014/main" id="{5E384BFE-1BED-CE52-B866-91AFA8FBC771}"/>
              </a:ext>
            </a:extLst>
          </p:cNvPr>
          <p:cNvSpPr/>
          <p:nvPr/>
        </p:nvSpPr>
        <p:spPr bwMode="auto">
          <a:xfrm>
            <a:off x="6921305" y="225083"/>
            <a:ext cx="2525150" cy="580097"/>
          </a:xfrm>
          <a:prstGeom prst="roundRect">
            <a:avLst/>
          </a:prstGeom>
          <a:solidFill>
            <a:srgbClr val="80C535"/>
          </a:soli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4" name="矩形 3">
            <a:extLst>
              <a:ext uri="{FF2B5EF4-FFF2-40B4-BE49-F238E27FC236}">
                <a16:creationId xmlns:a16="http://schemas.microsoft.com/office/drawing/2014/main" id="{129C8F1C-3AC2-BD6A-6D11-A6BEF5D92226}"/>
              </a:ext>
            </a:extLst>
          </p:cNvPr>
          <p:cNvSpPr/>
          <p:nvPr/>
        </p:nvSpPr>
        <p:spPr>
          <a:xfrm>
            <a:off x="7007979" y="236599"/>
            <a:ext cx="3365500" cy="586361"/>
          </a:xfrm>
          <a:prstGeom prst="rect">
            <a:avLst/>
          </a:prstGeom>
          <a:noFill/>
          <a:effectLst>
            <a:outerShdw blurRad="50800" dist="38100" dir="2700000" algn="tl" rotWithShape="0">
              <a:prstClr val="black">
                <a:alpha val="40000"/>
              </a:prstClr>
            </a:outerShdw>
          </a:effectLst>
        </p:spPr>
        <p:txBody>
          <a:bodyPr wrap="square" lIns="0" rIns="0">
            <a:noAutofit/>
          </a:bodyPr>
          <a:lstStyle/>
          <a:p>
            <a:r>
              <a:rPr lang="zh-CN" altLang="en-US" sz="1400" spc="100" dirty="0">
                <a:ln w="12700">
                  <a:solidFill>
                    <a:schemeClr val="bg1">
                      <a:alpha val="97000"/>
                    </a:schemeClr>
                  </a:solidFill>
                </a:ln>
                <a:solidFill>
                  <a:srgbClr val="FFC000"/>
                </a:solidFill>
                <a:latin typeface="+mj-lt"/>
              </a:rPr>
              <a:t>加快科技创新、</a:t>
            </a:r>
            <a:endParaRPr lang="en-US" altLang="zh-CN" sz="1400" spc="100" dirty="0">
              <a:ln w="12700">
                <a:solidFill>
                  <a:schemeClr val="bg1">
                    <a:alpha val="97000"/>
                  </a:schemeClr>
                </a:solidFill>
              </a:ln>
              <a:solidFill>
                <a:srgbClr val="FFC000"/>
              </a:solidFill>
              <a:latin typeface="+mj-lt"/>
            </a:endParaRPr>
          </a:p>
          <a:p>
            <a:r>
              <a:rPr lang="zh-CN" altLang="en-US" sz="1400" spc="100" dirty="0">
                <a:ln w="12700">
                  <a:solidFill>
                    <a:schemeClr val="bg1">
                      <a:alpha val="97000"/>
                    </a:schemeClr>
                  </a:solidFill>
                </a:ln>
                <a:solidFill>
                  <a:srgbClr val="FFC000"/>
                </a:solidFill>
                <a:latin typeface="+mj-lt"/>
              </a:rPr>
              <a:t>实现高质量发展科普活动</a:t>
            </a:r>
            <a:endParaRPr lang="en-US" sz="1400" spc="100" dirty="0">
              <a:ln w="12700">
                <a:solidFill>
                  <a:schemeClr val="bg1">
                    <a:alpha val="97000"/>
                  </a:schemeClr>
                </a:solidFill>
              </a:ln>
              <a:solidFill>
                <a:srgbClr val="FFC000"/>
              </a:solidFill>
              <a:latin typeface="+mj-lt"/>
            </a:endParaRPr>
          </a:p>
        </p:txBody>
      </p:sp>
      <p:pic>
        <p:nvPicPr>
          <p:cNvPr id="14" name="图片 13">
            <a:extLst>
              <a:ext uri="{FF2B5EF4-FFF2-40B4-BE49-F238E27FC236}">
                <a16:creationId xmlns:a16="http://schemas.microsoft.com/office/drawing/2014/main" id="{1A8D722B-84C0-37FE-4FF9-1B45BE7AE2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1487" y="1052899"/>
            <a:ext cx="4104914" cy="3327909"/>
          </a:xfrm>
          <a:prstGeom prst="rect">
            <a:avLst/>
          </a:prstGeom>
        </p:spPr>
      </p:pic>
      <p:pic>
        <p:nvPicPr>
          <p:cNvPr id="16" name="图片 15">
            <a:extLst>
              <a:ext uri="{FF2B5EF4-FFF2-40B4-BE49-F238E27FC236}">
                <a16:creationId xmlns:a16="http://schemas.microsoft.com/office/drawing/2014/main" id="{D7F23654-745C-DEC1-425F-9F4B874DB1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8346" y="1311432"/>
            <a:ext cx="2311812" cy="1320513"/>
          </a:xfrm>
          <a:prstGeom prst="rect">
            <a:avLst/>
          </a:prstGeom>
        </p:spPr>
      </p:pic>
      <p:sp>
        <p:nvSpPr>
          <p:cNvPr id="18" name="对话气泡: 圆角矩形 17">
            <a:extLst>
              <a:ext uri="{FF2B5EF4-FFF2-40B4-BE49-F238E27FC236}">
                <a16:creationId xmlns:a16="http://schemas.microsoft.com/office/drawing/2014/main" id="{C86CEBA0-CC21-68AD-C4C4-088B6CF6B78A}"/>
              </a:ext>
            </a:extLst>
          </p:cNvPr>
          <p:cNvSpPr/>
          <p:nvPr/>
        </p:nvSpPr>
        <p:spPr bwMode="auto">
          <a:xfrm flipH="1">
            <a:off x="3223428" y="987403"/>
            <a:ext cx="936965" cy="1164286"/>
          </a:xfrm>
          <a:prstGeom prst="wedgeRoundRectCallout">
            <a:avLst>
              <a:gd name="adj1" fmla="val -105681"/>
              <a:gd name="adj2" fmla="val 72479"/>
              <a:gd name="adj3" fmla="val 16667"/>
            </a:avLst>
          </a:prstGeom>
          <a:solidFill>
            <a:schemeClr val="bg1"/>
          </a:soli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r>
              <a:rPr kumimoji="0" lang="zh-CN" altLang="en-US" sz="16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肉毒素</a:t>
            </a:r>
            <a:r>
              <a:rPr kumimoji="0" lang="en-US" altLang="zh-CN" sz="20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1mg</a:t>
            </a:r>
            <a:endParaRPr kumimoji="0" lang="zh-CN" altLang="en-US" sz="20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2585883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54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54000">
                                          <p:cBhvr additive="base">
                                            <p:cTn id="7" dur="500" fill="hold"/>
                                            <p:tgtEl>
                                              <p:spTgt spid="16"/>
                                            </p:tgtEl>
                                            <p:attrNameLst>
                                              <p:attrName>ppt_x</p:attrName>
                                            </p:attrNameLst>
                                          </p:cBhvr>
                                          <p:tavLst>
                                            <p:tav tm="0">
                                              <p:val>
                                                <p:strVal val="#ppt_x"/>
                                              </p:val>
                                            </p:tav>
                                            <p:tav tm="100000">
                                              <p:val>
                                                <p:strVal val="#ppt_x"/>
                                              </p:val>
                                            </p:tav>
                                          </p:tavLst>
                                        </p:anim>
                                        <p:anim calcmode="lin" valueType="num" p14:bounceEnd="54000">
                                          <p:cBhvr additive="base">
                                            <p:cTn id="8" dur="500" fill="hold"/>
                                            <p:tgtEl>
                                              <p:spTgt spid="1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bwMode="auto">
          <a:xfrm>
            <a:off x="5040000" y="0"/>
            <a:ext cx="4104000" cy="5143500"/>
          </a:xfrm>
          <a:prstGeom prst="rect">
            <a:avLst/>
          </a:prstGeom>
          <a:gradFill>
            <a:gsLst>
              <a:gs pos="0">
                <a:schemeClr val="accent2">
                  <a:lumMod val="5000"/>
                  <a:lumOff val="95000"/>
                </a:schemeClr>
              </a:gs>
              <a:gs pos="36000">
                <a:schemeClr val="accent2">
                  <a:lumMod val="45000"/>
                  <a:lumOff val="55000"/>
                </a:schemeClr>
              </a:gs>
              <a:gs pos="83000">
                <a:schemeClr val="accent2">
                  <a:lumMod val="45000"/>
                  <a:lumOff val="55000"/>
                </a:schemeClr>
              </a:gs>
              <a:gs pos="100000">
                <a:schemeClr val="accent2">
                  <a:lumMod val="30000"/>
                  <a:lumOff val="70000"/>
                </a:schemeClr>
              </a:gs>
            </a:gsLst>
            <a:lin ang="0" scaled="0"/>
          </a:gra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5" name="Text Box 2"/>
          <p:cNvSpPr txBox="1">
            <a:spLocks noChangeArrowheads="1"/>
          </p:cNvSpPr>
          <p:nvPr/>
        </p:nvSpPr>
        <p:spPr bwMode="auto">
          <a:xfrm>
            <a:off x="563880" y="345440"/>
            <a:ext cx="808505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0" bIns="0" anchor="ctr">
            <a:noAutofit/>
          </a:bodyPr>
          <a:lstStyle>
            <a:lvl1pPr>
              <a:lnSpc>
                <a:spcPct val="150000"/>
              </a:lnSpc>
              <a:defRPr sz="2800" b="1">
                <a:solidFill>
                  <a:schemeClr val="tx1"/>
                </a:solidFill>
                <a:latin typeface="宋体" pitchFamily="2" charset="-122"/>
                <a:ea typeface="宋体" pitchFamily="2" charset="-122"/>
              </a:defRPr>
            </a:lvl1pPr>
            <a:lvl2pPr marL="742950" indent="-285750">
              <a:lnSpc>
                <a:spcPct val="150000"/>
              </a:lnSpc>
              <a:defRPr sz="2800" b="1">
                <a:solidFill>
                  <a:schemeClr val="tx1"/>
                </a:solidFill>
                <a:latin typeface="宋体" pitchFamily="2" charset="-122"/>
                <a:ea typeface="宋体" pitchFamily="2" charset="-122"/>
              </a:defRPr>
            </a:lvl2pPr>
            <a:lvl3pPr marL="1143000" indent="-228600">
              <a:lnSpc>
                <a:spcPct val="150000"/>
              </a:lnSpc>
              <a:defRPr sz="2800" b="1">
                <a:solidFill>
                  <a:schemeClr val="tx1"/>
                </a:solidFill>
                <a:latin typeface="宋体" pitchFamily="2" charset="-122"/>
                <a:ea typeface="宋体" pitchFamily="2" charset="-122"/>
              </a:defRPr>
            </a:lvl3pPr>
            <a:lvl4pPr marL="1600200" indent="-228600">
              <a:lnSpc>
                <a:spcPct val="150000"/>
              </a:lnSpc>
              <a:defRPr sz="2800" b="1">
                <a:solidFill>
                  <a:schemeClr val="tx1"/>
                </a:solidFill>
                <a:latin typeface="宋体" pitchFamily="2" charset="-122"/>
                <a:ea typeface="宋体" pitchFamily="2" charset="-122"/>
              </a:defRPr>
            </a:lvl4pPr>
            <a:lvl5pPr marL="2057400" indent="-228600">
              <a:lnSpc>
                <a:spcPct val="150000"/>
              </a:lnSpc>
              <a:defRPr sz="2800" b="1">
                <a:solidFill>
                  <a:schemeClr val="tx1"/>
                </a:solidFill>
                <a:latin typeface="宋体" pitchFamily="2" charset="-122"/>
                <a:ea typeface="宋体" pitchFamily="2" charset="-122"/>
              </a:defRPr>
            </a:lvl5pPr>
            <a:lvl6pPr marL="25146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6pPr>
            <a:lvl7pPr marL="29718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7pPr>
            <a:lvl8pPr marL="34290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8pPr>
            <a:lvl9pPr marL="38862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9pPr>
          </a:lstStyle>
          <a:p>
            <a:pPr eaLnBrk="1" hangingPunct="1">
              <a:lnSpc>
                <a:spcPct val="100000"/>
              </a:lnSpc>
            </a:pPr>
            <a:r>
              <a:rPr lang="zh-CN" altLang="en-US" b="0" dirty="0">
                <a:latin typeface="黑体" panose="02010609060101010101" pitchFamily="49" charset="-122"/>
                <a:ea typeface="黑体" panose="02010609060101010101" pitchFamily="49" charset="-122"/>
                <a:cs typeface="+mn-ea"/>
                <a:sym typeface="+mn-lt"/>
              </a:rPr>
              <a:t>亚硝酸盐（钠、钾</a:t>
            </a:r>
            <a:r>
              <a:rPr lang="zh-CN" altLang="en-US" b="0" dirty="0">
                <a:latin typeface="+mj-ea"/>
                <a:ea typeface="+mj-ea"/>
                <a:cs typeface="+mn-ea"/>
                <a:sym typeface="+mn-lt"/>
              </a:rPr>
              <a:t>）</a:t>
            </a:r>
            <a:endParaRPr lang="en-US" altLang="zh-CN" b="0" dirty="0">
              <a:latin typeface="+mj-ea"/>
              <a:ea typeface="+mj-ea"/>
              <a:cs typeface="+mn-ea"/>
              <a:sym typeface="+mn-lt"/>
            </a:endParaRPr>
          </a:p>
        </p:txBody>
      </p:sp>
      <p:sp>
        <p:nvSpPr>
          <p:cNvPr id="6" name="圆角矩形 5"/>
          <p:cNvSpPr/>
          <p:nvPr/>
        </p:nvSpPr>
        <p:spPr bwMode="auto">
          <a:xfrm>
            <a:off x="453271" y="345440"/>
            <a:ext cx="63500" cy="459740"/>
          </a:xfrm>
          <a:prstGeom prst="roundRect">
            <a:avLst>
              <a:gd name="adj" fmla="val 50000"/>
            </a:avLst>
          </a:prstGeom>
          <a:solidFill>
            <a:schemeClr val="accent1"/>
          </a:solidFill>
          <a:ln>
            <a:noFil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2" name="椭圆 21"/>
          <p:cNvSpPr/>
          <p:nvPr/>
        </p:nvSpPr>
        <p:spPr bwMode="auto">
          <a:xfrm>
            <a:off x="563880" y="4389120"/>
            <a:ext cx="2659380" cy="441960"/>
          </a:xfrm>
          <a:prstGeom prst="ellipse">
            <a:avLst/>
          </a:prstGeom>
          <a:solidFill>
            <a:schemeClr val="tx1">
              <a:alpha val="42000"/>
            </a:schemeClr>
          </a:solidFill>
          <a:ln w="19050">
            <a:noFill/>
            <a:headEnd type="oval"/>
          </a:ln>
          <a:effectLst>
            <a:softEdge rad="2032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 name="矩形: 圆角 1">
            <a:extLst>
              <a:ext uri="{FF2B5EF4-FFF2-40B4-BE49-F238E27FC236}">
                <a16:creationId xmlns:a16="http://schemas.microsoft.com/office/drawing/2014/main" id="{DDA21983-9455-51FA-98D3-F2D8D01A24A4}"/>
              </a:ext>
            </a:extLst>
          </p:cNvPr>
          <p:cNvSpPr/>
          <p:nvPr/>
        </p:nvSpPr>
        <p:spPr bwMode="auto">
          <a:xfrm>
            <a:off x="6921305" y="225083"/>
            <a:ext cx="2525150" cy="580097"/>
          </a:xfrm>
          <a:prstGeom prst="roundRect">
            <a:avLst/>
          </a:prstGeom>
          <a:solidFill>
            <a:srgbClr val="80C535"/>
          </a:soli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4" name="矩形 3">
            <a:extLst>
              <a:ext uri="{FF2B5EF4-FFF2-40B4-BE49-F238E27FC236}">
                <a16:creationId xmlns:a16="http://schemas.microsoft.com/office/drawing/2014/main" id="{076B3EB0-FF16-91C7-D358-C9967C4618A0}"/>
              </a:ext>
            </a:extLst>
          </p:cNvPr>
          <p:cNvSpPr/>
          <p:nvPr/>
        </p:nvSpPr>
        <p:spPr>
          <a:xfrm>
            <a:off x="7007979" y="236599"/>
            <a:ext cx="3365500" cy="586361"/>
          </a:xfrm>
          <a:prstGeom prst="rect">
            <a:avLst/>
          </a:prstGeom>
          <a:noFill/>
          <a:effectLst>
            <a:outerShdw blurRad="50800" dist="38100" dir="2700000" algn="tl" rotWithShape="0">
              <a:prstClr val="black">
                <a:alpha val="40000"/>
              </a:prstClr>
            </a:outerShdw>
          </a:effectLst>
        </p:spPr>
        <p:txBody>
          <a:bodyPr wrap="square" lIns="0" rIns="0">
            <a:noAutofit/>
          </a:bodyPr>
          <a:lstStyle/>
          <a:p>
            <a:r>
              <a:rPr lang="zh-CN" altLang="en-US" sz="1400" spc="100" dirty="0">
                <a:ln w="12700">
                  <a:solidFill>
                    <a:schemeClr val="bg1">
                      <a:alpha val="97000"/>
                    </a:schemeClr>
                  </a:solidFill>
                </a:ln>
                <a:solidFill>
                  <a:srgbClr val="FFC000"/>
                </a:solidFill>
                <a:latin typeface="+mj-lt"/>
              </a:rPr>
              <a:t>加快科技创新、</a:t>
            </a:r>
            <a:endParaRPr lang="en-US" altLang="zh-CN" sz="1400" spc="100" dirty="0">
              <a:ln w="12700">
                <a:solidFill>
                  <a:schemeClr val="bg1">
                    <a:alpha val="97000"/>
                  </a:schemeClr>
                </a:solidFill>
              </a:ln>
              <a:solidFill>
                <a:srgbClr val="FFC000"/>
              </a:solidFill>
              <a:latin typeface="+mj-lt"/>
            </a:endParaRPr>
          </a:p>
          <a:p>
            <a:r>
              <a:rPr lang="zh-CN" altLang="en-US" sz="1400" spc="100" dirty="0">
                <a:ln w="12700">
                  <a:solidFill>
                    <a:schemeClr val="bg1">
                      <a:alpha val="97000"/>
                    </a:schemeClr>
                  </a:solidFill>
                </a:ln>
                <a:solidFill>
                  <a:srgbClr val="FFC000"/>
                </a:solidFill>
                <a:latin typeface="+mj-lt"/>
              </a:rPr>
              <a:t>实现高质量发展科普活动</a:t>
            </a:r>
            <a:endParaRPr lang="en-US" sz="1400" spc="100" dirty="0">
              <a:ln w="12700">
                <a:solidFill>
                  <a:schemeClr val="bg1">
                    <a:alpha val="97000"/>
                  </a:schemeClr>
                </a:solidFill>
              </a:ln>
              <a:solidFill>
                <a:srgbClr val="FFC000"/>
              </a:solidFill>
              <a:latin typeface="+mj-lt"/>
            </a:endParaRPr>
          </a:p>
        </p:txBody>
      </p:sp>
      <p:pic>
        <p:nvPicPr>
          <p:cNvPr id="7" name="Picture 2">
            <a:extLst>
              <a:ext uri="{FF2B5EF4-FFF2-40B4-BE49-F238E27FC236}">
                <a16:creationId xmlns:a16="http://schemas.microsoft.com/office/drawing/2014/main" id="{410A9DDB-DF76-3B8F-1669-7ADFC03AA3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115" y="1150619"/>
            <a:ext cx="2521943" cy="2848117"/>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9">
            <a:extLst>
              <a:ext uri="{FF2B5EF4-FFF2-40B4-BE49-F238E27FC236}">
                <a16:creationId xmlns:a16="http://schemas.microsoft.com/office/drawing/2014/main" id="{1E9C51BD-871A-B296-4B1D-E98AAFD3E6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115" y="1620371"/>
            <a:ext cx="3317372" cy="2124853"/>
          </a:xfrm>
          <a:prstGeom prst="rect">
            <a:avLst/>
          </a:prstGeom>
        </p:spPr>
      </p:pic>
      <p:sp>
        <p:nvSpPr>
          <p:cNvPr id="12" name="矩形: 圆角 11">
            <a:extLst>
              <a:ext uri="{FF2B5EF4-FFF2-40B4-BE49-F238E27FC236}">
                <a16:creationId xmlns:a16="http://schemas.microsoft.com/office/drawing/2014/main" id="{BA5D1208-C607-43E2-C46D-21C7141A4E35}"/>
              </a:ext>
            </a:extLst>
          </p:cNvPr>
          <p:cNvSpPr/>
          <p:nvPr/>
        </p:nvSpPr>
        <p:spPr bwMode="auto">
          <a:xfrm>
            <a:off x="5757747" y="885168"/>
            <a:ext cx="3177778" cy="964800"/>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r>
              <a:rPr lang="en-US" altLang="zh-CN" sz="1800" spc="40" dirty="0">
                <a:solidFill>
                  <a:srgbClr val="000000"/>
                </a:solidFill>
                <a:effectLst/>
                <a:ea typeface="仿宋_GB2312"/>
                <a:cs typeface="Times New Roman" panose="02020603050405020304" pitchFamily="18" charset="0"/>
              </a:rPr>
              <a:t>  </a:t>
            </a:r>
            <a:r>
              <a:rPr lang="zh-CN" altLang="zh-CN" sz="2000" spc="40"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极强的肉毒菌抑制能力</a:t>
            </a:r>
            <a:endParaRPr kumimoji="0" lang="zh-CN" altLang="en-US" sz="28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sp>
        <p:nvSpPr>
          <p:cNvPr id="14" name="矩形: 圆角 13">
            <a:extLst>
              <a:ext uri="{FF2B5EF4-FFF2-40B4-BE49-F238E27FC236}">
                <a16:creationId xmlns:a16="http://schemas.microsoft.com/office/drawing/2014/main" id="{E1934BB8-36F0-8773-14F0-E6FA9813BCE7}"/>
              </a:ext>
            </a:extLst>
          </p:cNvPr>
          <p:cNvSpPr/>
          <p:nvPr/>
        </p:nvSpPr>
        <p:spPr bwMode="auto">
          <a:xfrm>
            <a:off x="5757747" y="2200397"/>
            <a:ext cx="3177778" cy="964800"/>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50000"/>
              </a:lnSpc>
              <a:spcBef>
                <a:spcPct val="0"/>
              </a:spcBef>
              <a:spcAft>
                <a:spcPct val="0"/>
              </a:spcAft>
              <a:buClrTx/>
              <a:buSzTx/>
              <a:buFontTx/>
              <a:buNone/>
              <a:tabLst/>
            </a:pPr>
            <a:r>
              <a:rPr lang="zh-CN" altLang="en-US" sz="2000" spc="40"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与肌红蛋白结合发色</a:t>
            </a:r>
            <a:endParaRPr lang="zh-CN" altLang="en-US" sz="20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sp>
        <p:nvSpPr>
          <p:cNvPr id="15" name="矩形: 圆角 14">
            <a:extLst>
              <a:ext uri="{FF2B5EF4-FFF2-40B4-BE49-F238E27FC236}">
                <a16:creationId xmlns:a16="http://schemas.microsoft.com/office/drawing/2014/main" id="{DAA2E953-C265-527A-0228-F92F6E4DCA8F}"/>
              </a:ext>
            </a:extLst>
          </p:cNvPr>
          <p:cNvSpPr/>
          <p:nvPr/>
        </p:nvSpPr>
        <p:spPr bwMode="auto">
          <a:xfrm>
            <a:off x="5757747" y="3516336"/>
            <a:ext cx="3177778" cy="964800"/>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50000"/>
              </a:lnSpc>
              <a:spcBef>
                <a:spcPct val="0"/>
              </a:spcBef>
              <a:spcAft>
                <a:spcPct val="0"/>
              </a:spcAft>
              <a:buClrTx/>
              <a:buSzTx/>
              <a:buFontTx/>
              <a:buNone/>
              <a:tabLst/>
            </a:pPr>
            <a:r>
              <a:rPr lang="zh-CN" altLang="en-US" sz="2000" spc="40"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优秀的加工保护剂</a:t>
            </a:r>
            <a:endParaRPr lang="zh-CN" altLang="en-US" sz="20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1328235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12" fill="hold" nodeType="clickEffect">
                                      <p:stCondLst>
                                        <p:cond delay="100"/>
                                      </p:stCondLst>
                                      <p:childTnLst>
                                        <p:anim calcmode="lin" valueType="num">
                                          <p:cBhvr additive="base">
                                            <p:cTn id="6" dur="500"/>
                                            <p:tgtEl>
                                              <p:spTgt spid="7"/>
                                            </p:tgtEl>
                                            <p:attrNameLst>
                                              <p:attrName>ppt_x</p:attrName>
                                            </p:attrNameLst>
                                          </p:cBhvr>
                                          <p:tavLst>
                                            <p:tav tm="0">
                                              <p:val>
                                                <p:strVal val="ppt_x"/>
                                              </p:val>
                                            </p:tav>
                                            <p:tav tm="100000">
                                              <p:val>
                                                <p:strVal val="0-ppt_w/2"/>
                                              </p:val>
                                            </p:tav>
                                          </p:tavLst>
                                        </p:anim>
                                        <p:anim calcmode="lin" valueType="num">
                                          <p:cBhvr additive="base">
                                            <p:cTn id="7" dur="500"/>
                                            <p:tgtEl>
                                              <p:spTgt spid="7"/>
                                            </p:tgtEl>
                                            <p:attrNameLst>
                                              <p:attrName>ppt_y</p:attrName>
                                            </p:attrNameLst>
                                          </p:cBhvr>
                                          <p:tavLst>
                                            <p:tav tm="0">
                                              <p:val>
                                                <p:strVal val="ppt_y"/>
                                              </p:val>
                                            </p:tav>
                                            <p:tav tm="100000">
                                              <p:val>
                                                <p:strVal val="1+ppt_h/2"/>
                                              </p:val>
                                            </p:tav>
                                          </p:tavLst>
                                        </p:anim>
                                        <p:set>
                                          <p:cBhvr>
                                            <p:cTn id="8" dur="1" fill="hold">
                                              <p:stCondLst>
                                                <p:cond delay="499"/>
                                              </p:stCondLst>
                                            </p:cTn>
                                            <p:tgtEl>
                                              <p:spTgt spid="7"/>
                                            </p:tgtEl>
                                            <p:attrNameLst>
                                              <p:attrName>style.visibility</p:attrName>
                                            </p:attrNameLst>
                                          </p:cBhvr>
                                          <p:to>
                                            <p:strVal val="hidden"/>
                                          </p:to>
                                        </p:set>
                                      </p:childTnLst>
                                    </p:cTn>
                                  </p:par>
                                  <p:par>
                                    <p:cTn id="9" presetID="2" presetClass="entr" presetSubtype="2" fill="hold" nodeType="withEffect" p14:presetBounceEnd="7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70000">
                                          <p:cBhvr additive="base">
                                            <p:cTn id="11" dur="500" fill="hold"/>
                                            <p:tgtEl>
                                              <p:spTgt spid="10"/>
                                            </p:tgtEl>
                                            <p:attrNameLst>
                                              <p:attrName>ppt_x</p:attrName>
                                            </p:attrNameLst>
                                          </p:cBhvr>
                                          <p:tavLst>
                                            <p:tav tm="0">
                                              <p:val>
                                                <p:strVal val="1+#ppt_w/2"/>
                                              </p:val>
                                            </p:tav>
                                            <p:tav tm="100000">
                                              <p:val>
                                                <p:strVal val="#ppt_x"/>
                                              </p:val>
                                            </p:tav>
                                          </p:tavLst>
                                        </p:anim>
                                        <p:anim calcmode="lin" valueType="num" p14:bounceEnd="70000">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12" fill="hold" nodeType="clickEffect">
                                      <p:stCondLst>
                                        <p:cond delay="100"/>
                                      </p:stCondLst>
                                      <p:childTnLst>
                                        <p:anim calcmode="lin" valueType="num">
                                          <p:cBhvr additive="base">
                                            <p:cTn id="6" dur="500"/>
                                            <p:tgtEl>
                                              <p:spTgt spid="7"/>
                                            </p:tgtEl>
                                            <p:attrNameLst>
                                              <p:attrName>ppt_x</p:attrName>
                                            </p:attrNameLst>
                                          </p:cBhvr>
                                          <p:tavLst>
                                            <p:tav tm="0">
                                              <p:val>
                                                <p:strVal val="ppt_x"/>
                                              </p:val>
                                            </p:tav>
                                            <p:tav tm="100000">
                                              <p:val>
                                                <p:strVal val="0-ppt_w/2"/>
                                              </p:val>
                                            </p:tav>
                                          </p:tavLst>
                                        </p:anim>
                                        <p:anim calcmode="lin" valueType="num">
                                          <p:cBhvr additive="base">
                                            <p:cTn id="7" dur="500"/>
                                            <p:tgtEl>
                                              <p:spTgt spid="7"/>
                                            </p:tgtEl>
                                            <p:attrNameLst>
                                              <p:attrName>ppt_y</p:attrName>
                                            </p:attrNameLst>
                                          </p:cBhvr>
                                          <p:tavLst>
                                            <p:tav tm="0">
                                              <p:val>
                                                <p:strVal val="ppt_y"/>
                                              </p:val>
                                            </p:tav>
                                            <p:tav tm="100000">
                                              <p:val>
                                                <p:strVal val="1+ppt_h/2"/>
                                              </p:val>
                                            </p:tav>
                                          </p:tavLst>
                                        </p:anim>
                                        <p:set>
                                          <p:cBhvr>
                                            <p:cTn id="8" dur="1" fill="hold">
                                              <p:stCondLst>
                                                <p:cond delay="499"/>
                                              </p:stCondLst>
                                            </p:cTn>
                                            <p:tgtEl>
                                              <p:spTgt spid="7"/>
                                            </p:tgtEl>
                                            <p:attrNameLst>
                                              <p:attrName>style.visibility</p:attrName>
                                            </p:attrNameLst>
                                          </p:cBhvr>
                                          <p:to>
                                            <p:strVal val="hidden"/>
                                          </p:to>
                                        </p:set>
                                      </p:childTnLst>
                                    </p:cTn>
                                  </p:par>
                                  <p:par>
                                    <p:cTn id="9" presetID="2" presetClass="entr" presetSubtype="2"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亚硝酸盐化学式Infographics 在被隔绝的背景的传染媒介例证向量例证- 插画包括有图象, 分子: 114676782">
            <a:extLst>
              <a:ext uri="{FF2B5EF4-FFF2-40B4-BE49-F238E27FC236}">
                <a16:creationId xmlns:a16="http://schemas.microsoft.com/office/drawing/2014/main" id="{FA93535E-120D-9D6B-CB02-6F27676FD11D}"/>
              </a:ext>
            </a:extLst>
          </p:cNvPr>
          <p:cNvPicPr>
            <a:picLocks noChangeAspect="1" noChangeArrowheads="1"/>
          </p:cNvPicPr>
          <p:nvPr/>
        </p:nvPicPr>
        <p:blipFill rotWithShape="1">
          <a:blip r:embed="rId2" cstate="print">
            <a:alphaModFix amt="22000"/>
            <a:extLst>
              <a:ext uri="{BEBA8EAE-BF5A-486C-A8C5-ECC9F3942E4B}">
                <a14:imgProps xmlns:a14="http://schemas.microsoft.com/office/drawing/2010/main">
                  <a14:imgLayer r:embed="rId3">
                    <a14:imgEffect>
                      <a14:brightnessContrast contrast="100000"/>
                    </a14:imgEffect>
                  </a14:imgLayer>
                </a14:imgProps>
              </a:ext>
              <a:ext uri="{28A0092B-C50C-407E-A947-70E740481C1C}">
                <a14:useLocalDpi xmlns:a14="http://schemas.microsoft.com/office/drawing/2010/main" val="0"/>
              </a:ext>
            </a:extLst>
          </a:blip>
          <a:srcRect b="7888"/>
          <a:stretch/>
        </p:blipFill>
        <p:spPr bwMode="auto">
          <a:xfrm rot="19036065">
            <a:off x="884467" y="-1053071"/>
            <a:ext cx="5003571" cy="4789170"/>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bwMode="auto">
          <a:xfrm>
            <a:off x="5040000" y="0"/>
            <a:ext cx="4104000" cy="5143500"/>
          </a:xfrm>
          <a:prstGeom prst="rect">
            <a:avLst/>
          </a:prstGeom>
          <a:gradFill>
            <a:gsLst>
              <a:gs pos="0">
                <a:schemeClr val="accent2">
                  <a:lumMod val="5000"/>
                  <a:lumOff val="95000"/>
                  <a:alpha val="13000"/>
                </a:schemeClr>
              </a:gs>
              <a:gs pos="36000">
                <a:schemeClr val="accent2">
                  <a:lumMod val="45000"/>
                  <a:lumOff val="55000"/>
                </a:schemeClr>
              </a:gs>
              <a:gs pos="83000">
                <a:schemeClr val="accent2">
                  <a:lumMod val="45000"/>
                  <a:lumOff val="55000"/>
                </a:schemeClr>
              </a:gs>
              <a:gs pos="100000">
                <a:schemeClr val="accent2">
                  <a:lumMod val="30000"/>
                  <a:lumOff val="70000"/>
                </a:schemeClr>
              </a:gs>
            </a:gsLst>
            <a:lin ang="0" scaled="0"/>
          </a:gra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5" name="Text Box 2"/>
          <p:cNvSpPr txBox="1">
            <a:spLocks noChangeArrowheads="1"/>
          </p:cNvSpPr>
          <p:nvPr/>
        </p:nvSpPr>
        <p:spPr bwMode="auto">
          <a:xfrm>
            <a:off x="563880" y="345440"/>
            <a:ext cx="808505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0" bIns="0" anchor="ctr">
            <a:noAutofit/>
          </a:bodyPr>
          <a:lstStyle>
            <a:lvl1pPr>
              <a:lnSpc>
                <a:spcPct val="150000"/>
              </a:lnSpc>
              <a:defRPr sz="2800" b="1">
                <a:solidFill>
                  <a:schemeClr val="tx1"/>
                </a:solidFill>
                <a:latin typeface="宋体" pitchFamily="2" charset="-122"/>
                <a:ea typeface="宋体" pitchFamily="2" charset="-122"/>
              </a:defRPr>
            </a:lvl1pPr>
            <a:lvl2pPr marL="742950" indent="-285750">
              <a:lnSpc>
                <a:spcPct val="150000"/>
              </a:lnSpc>
              <a:defRPr sz="2800" b="1">
                <a:solidFill>
                  <a:schemeClr val="tx1"/>
                </a:solidFill>
                <a:latin typeface="宋体" pitchFamily="2" charset="-122"/>
                <a:ea typeface="宋体" pitchFamily="2" charset="-122"/>
              </a:defRPr>
            </a:lvl2pPr>
            <a:lvl3pPr marL="1143000" indent="-228600">
              <a:lnSpc>
                <a:spcPct val="150000"/>
              </a:lnSpc>
              <a:defRPr sz="2800" b="1">
                <a:solidFill>
                  <a:schemeClr val="tx1"/>
                </a:solidFill>
                <a:latin typeface="宋体" pitchFamily="2" charset="-122"/>
                <a:ea typeface="宋体" pitchFamily="2" charset="-122"/>
              </a:defRPr>
            </a:lvl3pPr>
            <a:lvl4pPr marL="1600200" indent="-228600">
              <a:lnSpc>
                <a:spcPct val="150000"/>
              </a:lnSpc>
              <a:defRPr sz="2800" b="1">
                <a:solidFill>
                  <a:schemeClr val="tx1"/>
                </a:solidFill>
                <a:latin typeface="宋体" pitchFamily="2" charset="-122"/>
                <a:ea typeface="宋体" pitchFamily="2" charset="-122"/>
              </a:defRPr>
            </a:lvl4pPr>
            <a:lvl5pPr marL="2057400" indent="-228600">
              <a:lnSpc>
                <a:spcPct val="150000"/>
              </a:lnSpc>
              <a:defRPr sz="2800" b="1">
                <a:solidFill>
                  <a:schemeClr val="tx1"/>
                </a:solidFill>
                <a:latin typeface="宋体" pitchFamily="2" charset="-122"/>
                <a:ea typeface="宋体" pitchFamily="2" charset="-122"/>
              </a:defRPr>
            </a:lvl5pPr>
            <a:lvl6pPr marL="25146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6pPr>
            <a:lvl7pPr marL="29718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7pPr>
            <a:lvl8pPr marL="34290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8pPr>
            <a:lvl9pPr marL="38862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9pPr>
          </a:lstStyle>
          <a:p>
            <a:pPr eaLnBrk="1" hangingPunct="1">
              <a:lnSpc>
                <a:spcPct val="100000"/>
              </a:lnSpc>
            </a:pPr>
            <a:r>
              <a:rPr lang="zh-CN" altLang="en-US" b="0" dirty="0">
                <a:latin typeface="黑体" panose="02010609060101010101" pitchFamily="49" charset="-122"/>
                <a:ea typeface="黑体" panose="02010609060101010101" pitchFamily="49" charset="-122"/>
                <a:cs typeface="+mn-ea"/>
                <a:sym typeface="+mn-lt"/>
              </a:rPr>
              <a:t>急性中毒</a:t>
            </a:r>
            <a:endParaRPr lang="en-US" altLang="zh-CN" b="0" dirty="0">
              <a:latin typeface="黑体" panose="02010609060101010101" pitchFamily="49" charset="-122"/>
              <a:ea typeface="黑体" panose="02010609060101010101" pitchFamily="49" charset="-122"/>
              <a:cs typeface="+mn-ea"/>
              <a:sym typeface="+mn-lt"/>
            </a:endParaRPr>
          </a:p>
        </p:txBody>
      </p:sp>
      <p:sp>
        <p:nvSpPr>
          <p:cNvPr id="6" name="圆角矩形 5"/>
          <p:cNvSpPr/>
          <p:nvPr/>
        </p:nvSpPr>
        <p:spPr bwMode="auto">
          <a:xfrm>
            <a:off x="453271" y="345440"/>
            <a:ext cx="63500" cy="459740"/>
          </a:xfrm>
          <a:prstGeom prst="roundRect">
            <a:avLst>
              <a:gd name="adj" fmla="val 50000"/>
            </a:avLst>
          </a:prstGeom>
          <a:solidFill>
            <a:schemeClr val="accent1"/>
          </a:solidFill>
          <a:ln>
            <a:noFil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2" name="椭圆 21"/>
          <p:cNvSpPr/>
          <p:nvPr/>
        </p:nvSpPr>
        <p:spPr bwMode="auto">
          <a:xfrm>
            <a:off x="563880" y="4389120"/>
            <a:ext cx="2659380" cy="441960"/>
          </a:xfrm>
          <a:prstGeom prst="ellipse">
            <a:avLst/>
          </a:prstGeom>
          <a:solidFill>
            <a:schemeClr val="tx1">
              <a:alpha val="42000"/>
            </a:schemeClr>
          </a:solidFill>
          <a:ln w="19050">
            <a:noFill/>
            <a:headEnd type="oval"/>
          </a:ln>
          <a:effectLst>
            <a:softEdge rad="2032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圆角 11">
            <a:extLst>
              <a:ext uri="{FF2B5EF4-FFF2-40B4-BE49-F238E27FC236}">
                <a16:creationId xmlns:a16="http://schemas.microsoft.com/office/drawing/2014/main" id="{BA5D1208-C607-43E2-C46D-21C7141A4E35}"/>
              </a:ext>
            </a:extLst>
          </p:cNvPr>
          <p:cNvSpPr/>
          <p:nvPr/>
        </p:nvSpPr>
        <p:spPr bwMode="auto">
          <a:xfrm>
            <a:off x="5757747" y="885168"/>
            <a:ext cx="3177778" cy="964800"/>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eaLnBrk="1" hangingPunct="1">
              <a:lnSpc>
                <a:spcPct val="150000"/>
              </a:lnSpc>
            </a:pPr>
            <a:r>
              <a:rPr lang="zh-CN" altLang="en-US" sz="18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呼吸困难</a:t>
            </a:r>
            <a:endParaRPr kumimoji="0" lang="zh-CN" altLang="en-US" sz="28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sp>
        <p:nvSpPr>
          <p:cNvPr id="14" name="矩形: 圆角 13">
            <a:extLst>
              <a:ext uri="{FF2B5EF4-FFF2-40B4-BE49-F238E27FC236}">
                <a16:creationId xmlns:a16="http://schemas.microsoft.com/office/drawing/2014/main" id="{E1934BB8-36F0-8773-14F0-E6FA9813BCE7}"/>
              </a:ext>
            </a:extLst>
          </p:cNvPr>
          <p:cNvSpPr/>
          <p:nvPr/>
        </p:nvSpPr>
        <p:spPr bwMode="auto">
          <a:xfrm>
            <a:off x="5757747" y="2200397"/>
            <a:ext cx="3177778" cy="964800"/>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eaLnBrk="1" hangingPunct="1">
              <a:lnSpc>
                <a:spcPct val="150000"/>
              </a:lnSpc>
            </a:pPr>
            <a:r>
              <a:rPr lang="zh-CN" altLang="en-US" sz="18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皮肤发青</a:t>
            </a:r>
          </a:p>
        </p:txBody>
      </p:sp>
      <p:sp>
        <p:nvSpPr>
          <p:cNvPr id="15" name="矩形: 圆角 14">
            <a:extLst>
              <a:ext uri="{FF2B5EF4-FFF2-40B4-BE49-F238E27FC236}">
                <a16:creationId xmlns:a16="http://schemas.microsoft.com/office/drawing/2014/main" id="{DAA2E953-C265-527A-0228-F92F6E4DCA8F}"/>
              </a:ext>
            </a:extLst>
          </p:cNvPr>
          <p:cNvSpPr/>
          <p:nvPr/>
        </p:nvSpPr>
        <p:spPr bwMode="auto">
          <a:xfrm>
            <a:off x="5757747" y="3516336"/>
            <a:ext cx="3177778" cy="964800"/>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eaLnBrk="1" hangingPunct="1">
              <a:lnSpc>
                <a:spcPct val="150000"/>
              </a:lnSpc>
            </a:pPr>
            <a:r>
              <a:rPr lang="zh-CN" altLang="en-US" sz="18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血管扩张</a:t>
            </a:r>
          </a:p>
        </p:txBody>
      </p:sp>
      <p:pic>
        <p:nvPicPr>
          <p:cNvPr id="3074" name="Picture 2">
            <a:extLst>
              <a:ext uri="{FF2B5EF4-FFF2-40B4-BE49-F238E27FC236}">
                <a16:creationId xmlns:a16="http://schemas.microsoft.com/office/drawing/2014/main" id="{B9B9C3DB-C3E0-CF5A-7FF3-73A12176C1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44" y="1222974"/>
            <a:ext cx="5007656" cy="3381039"/>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B3E20300-2D73-E8A4-91AF-00539137A7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4668" y="1902409"/>
            <a:ext cx="1903385" cy="780388"/>
          </a:xfrm>
          <a:prstGeom prst="rect">
            <a:avLst/>
          </a:prstGeom>
        </p:spPr>
      </p:pic>
      <p:pic>
        <p:nvPicPr>
          <p:cNvPr id="17" name="图片 16">
            <a:extLst>
              <a:ext uri="{FF2B5EF4-FFF2-40B4-BE49-F238E27FC236}">
                <a16:creationId xmlns:a16="http://schemas.microsoft.com/office/drawing/2014/main" id="{0F67CC75-246F-9038-FDC0-DD0EA36BC9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89374" y="2849534"/>
            <a:ext cx="1180952" cy="1180952"/>
          </a:xfrm>
          <a:prstGeom prst="rect">
            <a:avLst/>
          </a:prstGeom>
        </p:spPr>
      </p:pic>
    </p:spTree>
    <p:extLst>
      <p:ext uri="{BB962C8B-B14F-4D97-AF65-F5344CB8AC3E}">
        <p14:creationId xmlns:p14="http://schemas.microsoft.com/office/powerpoint/2010/main" val="9569652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73333">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73333">
                                          <p:cBhvr additive="base">
                                            <p:cTn id="7" dur="300" fill="hold"/>
                                            <p:tgtEl>
                                              <p:spTgt spid="9"/>
                                            </p:tgtEl>
                                            <p:attrNameLst>
                                              <p:attrName>ppt_x</p:attrName>
                                            </p:attrNameLst>
                                          </p:cBhvr>
                                          <p:tavLst>
                                            <p:tav tm="0">
                                              <p:val>
                                                <p:strVal val="0-#ppt_w/2"/>
                                              </p:val>
                                            </p:tav>
                                            <p:tav tm="100000">
                                              <p:val>
                                                <p:strVal val="#ppt_x"/>
                                              </p:val>
                                            </p:tav>
                                          </p:tavLst>
                                        </p:anim>
                                        <p:anim calcmode="lin" valueType="num" p14:bounceEnd="73333">
                                          <p:cBhvr additive="base">
                                            <p:cTn id="8" dur="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300" fill="hold"/>
                                            <p:tgtEl>
                                              <p:spTgt spid="9"/>
                                            </p:tgtEl>
                                            <p:attrNameLst>
                                              <p:attrName>ppt_x</p:attrName>
                                            </p:attrNameLst>
                                          </p:cBhvr>
                                          <p:tavLst>
                                            <p:tav tm="0">
                                              <p:val>
                                                <p:strVal val="0-#ppt_w/2"/>
                                              </p:val>
                                            </p:tav>
                                            <p:tav tm="100000">
                                              <p:val>
                                                <p:strVal val="#ppt_x"/>
                                              </p:val>
                                            </p:tav>
                                          </p:tavLst>
                                        </p:anim>
                                        <p:anim calcmode="lin" valueType="num">
                                          <p:cBhvr additive="base">
                                            <p:cTn id="8" dur="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亚硝酸盐化学式Infographics 在被隔绝的背景的传染媒介例证向量例证- 插画包括有图象, 分子: 114676782">
            <a:extLst>
              <a:ext uri="{FF2B5EF4-FFF2-40B4-BE49-F238E27FC236}">
                <a16:creationId xmlns:a16="http://schemas.microsoft.com/office/drawing/2014/main" id="{A3E00191-036C-E42F-6BDC-B3ECD20D6F07}"/>
              </a:ext>
            </a:extLst>
          </p:cNvPr>
          <p:cNvPicPr>
            <a:picLocks noChangeAspect="1" noChangeArrowheads="1"/>
          </p:cNvPicPr>
          <p:nvPr/>
        </p:nvPicPr>
        <p:blipFill rotWithShape="1">
          <a:blip r:embed="rId2">
            <a:alphaModFix amt="12000"/>
            <a:extLst>
              <a:ext uri="{BEBA8EAE-BF5A-486C-A8C5-ECC9F3942E4B}">
                <a14:imgProps xmlns:a14="http://schemas.microsoft.com/office/drawing/2010/main">
                  <a14:imgLayer r:embed="rId3">
                    <a14:imgEffect>
                      <a14:brightnessContrast contrast="100000"/>
                    </a14:imgEffect>
                  </a14:imgLayer>
                </a14:imgProps>
              </a:ext>
              <a:ext uri="{28A0092B-C50C-407E-A947-70E740481C1C}">
                <a14:useLocalDpi xmlns:a14="http://schemas.microsoft.com/office/drawing/2010/main" val="0"/>
              </a:ext>
            </a:extLst>
          </a:blip>
          <a:srcRect b="7888"/>
          <a:stretch/>
        </p:blipFill>
        <p:spPr bwMode="auto">
          <a:xfrm rot="19036065">
            <a:off x="-871893" y="-1541242"/>
            <a:ext cx="7300559" cy="6987733"/>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bwMode="auto">
          <a:xfrm>
            <a:off x="5040000" y="0"/>
            <a:ext cx="4104000" cy="5143500"/>
          </a:xfrm>
          <a:prstGeom prst="rect">
            <a:avLst/>
          </a:prstGeom>
          <a:gradFill>
            <a:gsLst>
              <a:gs pos="0">
                <a:schemeClr val="accent2">
                  <a:lumMod val="5000"/>
                  <a:lumOff val="95000"/>
                </a:schemeClr>
              </a:gs>
              <a:gs pos="36000">
                <a:schemeClr val="accent2">
                  <a:lumMod val="45000"/>
                  <a:lumOff val="55000"/>
                </a:schemeClr>
              </a:gs>
              <a:gs pos="83000">
                <a:schemeClr val="accent2">
                  <a:lumMod val="45000"/>
                  <a:lumOff val="55000"/>
                </a:schemeClr>
              </a:gs>
            </a:gsLst>
            <a:lin ang="0" scaled="0"/>
          </a:gra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5" name="Text Box 2"/>
          <p:cNvSpPr txBox="1">
            <a:spLocks noChangeArrowheads="1"/>
          </p:cNvSpPr>
          <p:nvPr/>
        </p:nvSpPr>
        <p:spPr bwMode="auto">
          <a:xfrm>
            <a:off x="563880" y="359866"/>
            <a:ext cx="808505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0" bIns="0" anchor="ctr">
            <a:noAutofit/>
          </a:bodyPr>
          <a:lstStyle>
            <a:lvl1pPr>
              <a:lnSpc>
                <a:spcPct val="150000"/>
              </a:lnSpc>
              <a:defRPr sz="2800" b="1">
                <a:solidFill>
                  <a:schemeClr val="tx1"/>
                </a:solidFill>
                <a:latin typeface="宋体" pitchFamily="2" charset="-122"/>
                <a:ea typeface="宋体" pitchFamily="2" charset="-122"/>
              </a:defRPr>
            </a:lvl1pPr>
            <a:lvl2pPr marL="742950" indent="-285750">
              <a:lnSpc>
                <a:spcPct val="150000"/>
              </a:lnSpc>
              <a:defRPr sz="2800" b="1">
                <a:solidFill>
                  <a:schemeClr val="tx1"/>
                </a:solidFill>
                <a:latin typeface="宋体" pitchFamily="2" charset="-122"/>
                <a:ea typeface="宋体" pitchFamily="2" charset="-122"/>
              </a:defRPr>
            </a:lvl2pPr>
            <a:lvl3pPr marL="1143000" indent="-228600">
              <a:lnSpc>
                <a:spcPct val="150000"/>
              </a:lnSpc>
              <a:defRPr sz="2800" b="1">
                <a:solidFill>
                  <a:schemeClr val="tx1"/>
                </a:solidFill>
                <a:latin typeface="宋体" pitchFamily="2" charset="-122"/>
                <a:ea typeface="宋体" pitchFamily="2" charset="-122"/>
              </a:defRPr>
            </a:lvl3pPr>
            <a:lvl4pPr marL="1600200" indent="-228600">
              <a:lnSpc>
                <a:spcPct val="150000"/>
              </a:lnSpc>
              <a:defRPr sz="2800" b="1">
                <a:solidFill>
                  <a:schemeClr val="tx1"/>
                </a:solidFill>
                <a:latin typeface="宋体" pitchFamily="2" charset="-122"/>
                <a:ea typeface="宋体" pitchFamily="2" charset="-122"/>
              </a:defRPr>
            </a:lvl4pPr>
            <a:lvl5pPr marL="2057400" indent="-228600">
              <a:lnSpc>
                <a:spcPct val="150000"/>
              </a:lnSpc>
              <a:defRPr sz="2800" b="1">
                <a:solidFill>
                  <a:schemeClr val="tx1"/>
                </a:solidFill>
                <a:latin typeface="宋体" pitchFamily="2" charset="-122"/>
                <a:ea typeface="宋体" pitchFamily="2" charset="-122"/>
              </a:defRPr>
            </a:lvl5pPr>
            <a:lvl6pPr marL="25146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6pPr>
            <a:lvl7pPr marL="29718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7pPr>
            <a:lvl8pPr marL="34290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8pPr>
            <a:lvl9pPr marL="38862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9pPr>
          </a:lstStyle>
          <a:p>
            <a:pPr eaLnBrk="1" hangingPunct="1">
              <a:lnSpc>
                <a:spcPct val="100000"/>
              </a:lnSpc>
            </a:pPr>
            <a:r>
              <a:rPr lang="zh-CN" altLang="en-US" b="0" dirty="0">
                <a:latin typeface="黑体" panose="02010609060101010101" pitchFamily="49" charset="-122"/>
                <a:ea typeface="黑体" panose="02010609060101010101" pitchFamily="49" charset="-122"/>
                <a:cs typeface="+mn-ea"/>
                <a:sym typeface="+mn-lt"/>
              </a:rPr>
              <a:t>致癌性</a:t>
            </a:r>
            <a:endParaRPr lang="en-US" altLang="zh-CN" b="0" dirty="0">
              <a:latin typeface="黑体" panose="02010609060101010101" pitchFamily="49" charset="-122"/>
              <a:ea typeface="黑体" panose="02010609060101010101" pitchFamily="49" charset="-122"/>
              <a:cs typeface="+mn-ea"/>
              <a:sym typeface="+mn-lt"/>
            </a:endParaRPr>
          </a:p>
        </p:txBody>
      </p:sp>
      <p:sp>
        <p:nvSpPr>
          <p:cNvPr id="6" name="圆角矩形 5"/>
          <p:cNvSpPr/>
          <p:nvPr/>
        </p:nvSpPr>
        <p:spPr bwMode="auto">
          <a:xfrm>
            <a:off x="453271" y="345440"/>
            <a:ext cx="63500" cy="459740"/>
          </a:xfrm>
          <a:prstGeom prst="roundRect">
            <a:avLst>
              <a:gd name="adj" fmla="val 50000"/>
            </a:avLst>
          </a:prstGeom>
          <a:solidFill>
            <a:schemeClr val="accent1"/>
          </a:solidFill>
          <a:ln>
            <a:noFil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2" name="椭圆 21"/>
          <p:cNvSpPr/>
          <p:nvPr/>
        </p:nvSpPr>
        <p:spPr bwMode="auto">
          <a:xfrm>
            <a:off x="563880" y="4389120"/>
            <a:ext cx="2659380" cy="441960"/>
          </a:xfrm>
          <a:prstGeom prst="ellipse">
            <a:avLst/>
          </a:prstGeom>
          <a:solidFill>
            <a:schemeClr val="tx1">
              <a:alpha val="42000"/>
            </a:schemeClr>
          </a:solidFill>
          <a:ln w="19050">
            <a:noFill/>
            <a:headEnd type="oval"/>
          </a:ln>
          <a:effectLst>
            <a:softEdge rad="2032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圆角 11">
            <a:extLst>
              <a:ext uri="{FF2B5EF4-FFF2-40B4-BE49-F238E27FC236}">
                <a16:creationId xmlns:a16="http://schemas.microsoft.com/office/drawing/2014/main" id="{BA5D1208-C607-43E2-C46D-21C7141A4E35}"/>
              </a:ext>
            </a:extLst>
          </p:cNvPr>
          <p:cNvSpPr/>
          <p:nvPr/>
        </p:nvSpPr>
        <p:spPr bwMode="auto">
          <a:xfrm>
            <a:off x="5649797" y="863132"/>
            <a:ext cx="3177778" cy="3439182"/>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eaLnBrk="1" hangingPunct="1">
              <a:lnSpc>
                <a:spcPct val="150000"/>
              </a:lnSpc>
            </a:pPr>
            <a:r>
              <a:rPr lang="zh-CN" altLang="en-US" sz="20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胃中亚硝酸根可与胺类物质反应生成致癌性</a:t>
            </a:r>
            <a:r>
              <a:rPr lang="en-US" altLang="zh-CN" sz="20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N-</a:t>
            </a:r>
            <a:r>
              <a:rPr lang="zh-CN" altLang="en-US" sz="20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亚硝胺，引发癌变</a:t>
            </a:r>
            <a:endParaRPr kumimoji="0" lang="zh-CN" altLang="en-US" sz="32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sp>
        <p:nvSpPr>
          <p:cNvPr id="2" name="AutoShape 2">
            <a:extLst>
              <a:ext uri="{FF2B5EF4-FFF2-40B4-BE49-F238E27FC236}">
                <a16:creationId xmlns:a16="http://schemas.microsoft.com/office/drawing/2014/main" id="{E34E6F0E-7597-DD15-FDD3-D3F157C08EA7}"/>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7" name="图片 6">
            <a:extLst>
              <a:ext uri="{FF2B5EF4-FFF2-40B4-BE49-F238E27FC236}">
                <a16:creationId xmlns:a16="http://schemas.microsoft.com/office/drawing/2014/main" id="{573F77F5-5B16-7EA1-A348-3E67330E38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8386" y="250592"/>
            <a:ext cx="1903385" cy="780388"/>
          </a:xfrm>
          <a:prstGeom prst="rect">
            <a:avLst/>
          </a:prstGeom>
        </p:spPr>
      </p:pic>
      <p:pic>
        <p:nvPicPr>
          <p:cNvPr id="10" name="图片 9">
            <a:extLst>
              <a:ext uri="{FF2B5EF4-FFF2-40B4-BE49-F238E27FC236}">
                <a16:creationId xmlns:a16="http://schemas.microsoft.com/office/drawing/2014/main" id="{2E3D30E6-4E7E-00D5-2844-5A53C5F804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366" y="1427902"/>
            <a:ext cx="2784956" cy="2961218"/>
          </a:xfrm>
          <a:prstGeom prst="rect">
            <a:avLst/>
          </a:prstGeom>
        </p:spPr>
      </p:pic>
      <p:sp>
        <p:nvSpPr>
          <p:cNvPr id="11" name="文本框 10">
            <a:extLst>
              <a:ext uri="{FF2B5EF4-FFF2-40B4-BE49-F238E27FC236}">
                <a16:creationId xmlns:a16="http://schemas.microsoft.com/office/drawing/2014/main" id="{E8FED29B-924F-585C-F921-9CC7C20AB568}"/>
              </a:ext>
            </a:extLst>
          </p:cNvPr>
          <p:cNvSpPr txBox="1"/>
          <p:nvPr/>
        </p:nvSpPr>
        <p:spPr bwMode="auto">
          <a:xfrm>
            <a:off x="2381511" y="3278503"/>
            <a:ext cx="7937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eaLnBrk="1" hangingPunct="1">
              <a:lnSpc>
                <a:spcPct val="100000"/>
              </a:lnSpc>
            </a:pPr>
            <a:r>
              <a:rPr lang="en-US" altLang="zh-CN" dirty="0">
                <a:latin typeface="黑体" panose="02010609060101010101" pitchFamily="49" charset="-122"/>
                <a:ea typeface="黑体" panose="02010609060101010101" pitchFamily="49" charset="-122"/>
                <a:cs typeface="+mn-ea"/>
                <a:sym typeface="+mn-lt"/>
              </a:rPr>
              <a:t>H+</a:t>
            </a:r>
            <a:endParaRPr lang="zh-CN" altLang="en-US" dirty="0">
              <a:latin typeface="黑体" panose="02010609060101010101" pitchFamily="49" charset="-122"/>
              <a:ea typeface="黑体" panose="02010609060101010101" pitchFamily="49" charset="-122"/>
              <a:cs typeface="+mn-ea"/>
              <a:sym typeface="+mn-lt"/>
            </a:endParaRPr>
          </a:p>
        </p:txBody>
      </p:sp>
      <p:sp>
        <p:nvSpPr>
          <p:cNvPr id="18" name="文本框 17">
            <a:extLst>
              <a:ext uri="{FF2B5EF4-FFF2-40B4-BE49-F238E27FC236}">
                <a16:creationId xmlns:a16="http://schemas.microsoft.com/office/drawing/2014/main" id="{DCA5F31C-66B4-41F9-D7E6-6322C259682B}"/>
              </a:ext>
            </a:extLst>
          </p:cNvPr>
          <p:cNvSpPr txBox="1"/>
          <p:nvPr/>
        </p:nvSpPr>
        <p:spPr bwMode="auto">
          <a:xfrm>
            <a:off x="125103" y="1081831"/>
            <a:ext cx="130092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eaLnBrk="1" hangingPunct="1">
              <a:lnSpc>
                <a:spcPct val="100000"/>
              </a:lnSpc>
            </a:pPr>
            <a:r>
              <a:rPr lang="en-US" altLang="zh-CN" dirty="0">
                <a:latin typeface="黑体" panose="02010609060101010101" pitchFamily="49" charset="-122"/>
                <a:ea typeface="黑体" panose="02010609060101010101" pitchFamily="49" charset="-122"/>
                <a:cs typeface="+mn-ea"/>
                <a:sym typeface="+mn-lt"/>
              </a:rPr>
              <a:t>R-NH</a:t>
            </a:r>
            <a:r>
              <a:rPr lang="en-US" altLang="zh-CN" baseline="-25000" dirty="0">
                <a:latin typeface="黑体" panose="02010609060101010101" pitchFamily="49" charset="-122"/>
                <a:ea typeface="黑体" panose="02010609060101010101" pitchFamily="49" charset="-122"/>
                <a:cs typeface="+mn-ea"/>
                <a:sym typeface="+mn-lt"/>
              </a:rPr>
              <a:t>2</a:t>
            </a:r>
            <a:endParaRPr lang="zh-CN" altLang="en-US" dirty="0">
              <a:latin typeface="黑体" panose="02010609060101010101" pitchFamily="49" charset="-122"/>
              <a:ea typeface="黑体" panose="02010609060101010101" pitchFamily="49" charset="-122"/>
              <a:cs typeface="+mn-ea"/>
              <a:sym typeface="+mn-lt"/>
            </a:endParaRPr>
          </a:p>
        </p:txBody>
      </p:sp>
      <p:grpSp>
        <p:nvGrpSpPr>
          <p:cNvPr id="20" name="组合 19">
            <a:extLst>
              <a:ext uri="{FF2B5EF4-FFF2-40B4-BE49-F238E27FC236}">
                <a16:creationId xmlns:a16="http://schemas.microsoft.com/office/drawing/2014/main" id="{031717A5-1C2E-366E-A76B-3BD76D5A05BE}"/>
              </a:ext>
            </a:extLst>
          </p:cNvPr>
          <p:cNvGrpSpPr/>
          <p:nvPr/>
        </p:nvGrpSpPr>
        <p:grpSpPr>
          <a:xfrm>
            <a:off x="3073595" y="3575239"/>
            <a:ext cx="2060812" cy="1560062"/>
            <a:chOff x="3073595" y="3575239"/>
            <a:chExt cx="2060812" cy="1560062"/>
          </a:xfrm>
        </p:grpSpPr>
        <p:pic>
          <p:nvPicPr>
            <p:cNvPr id="16" name="图片 15">
              <a:extLst>
                <a:ext uri="{FF2B5EF4-FFF2-40B4-BE49-F238E27FC236}">
                  <a16:creationId xmlns:a16="http://schemas.microsoft.com/office/drawing/2014/main" id="{35165374-0B54-148D-9017-966B8B8620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68181" y="3575239"/>
              <a:ext cx="1414019" cy="1454150"/>
            </a:xfrm>
            <a:prstGeom prst="rect">
              <a:avLst/>
            </a:prstGeom>
          </p:spPr>
        </p:pic>
        <p:sp>
          <p:nvSpPr>
            <p:cNvPr id="19" name="文本框 18">
              <a:extLst>
                <a:ext uri="{FF2B5EF4-FFF2-40B4-BE49-F238E27FC236}">
                  <a16:creationId xmlns:a16="http://schemas.microsoft.com/office/drawing/2014/main" id="{D0ABFC43-568E-0BC1-AA96-F5AF626CEAE1}"/>
                </a:ext>
              </a:extLst>
            </p:cNvPr>
            <p:cNvSpPr txBox="1"/>
            <p:nvPr/>
          </p:nvSpPr>
          <p:spPr bwMode="auto">
            <a:xfrm>
              <a:off x="3073595" y="4735191"/>
              <a:ext cx="206081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eaLnBrk="1" hangingPunct="1">
                <a:lnSpc>
                  <a:spcPct val="100000"/>
                </a:lnSpc>
              </a:pPr>
              <a:r>
                <a:rPr lang="en-US" altLang="zh-CN" sz="2000" dirty="0">
                  <a:latin typeface="黑体" panose="02010609060101010101" pitchFamily="49" charset="-122"/>
                  <a:ea typeface="黑体" panose="02010609060101010101" pitchFamily="49" charset="-122"/>
                  <a:cs typeface="+mn-ea"/>
                  <a:sym typeface="+mn-lt"/>
                </a:rPr>
                <a:t>N-</a:t>
              </a:r>
              <a:r>
                <a:rPr lang="zh-CN" altLang="en-US" sz="2000" dirty="0">
                  <a:latin typeface="黑体" panose="02010609060101010101" pitchFamily="49" charset="-122"/>
                  <a:ea typeface="黑体" panose="02010609060101010101" pitchFamily="49" charset="-122"/>
                  <a:cs typeface="+mn-ea"/>
                  <a:sym typeface="+mn-lt"/>
                </a:rPr>
                <a:t>亚硝胺</a:t>
              </a:r>
            </a:p>
          </p:txBody>
        </p:sp>
      </p:grpSp>
    </p:spTree>
    <p:extLst>
      <p:ext uri="{BB962C8B-B14F-4D97-AF65-F5344CB8AC3E}">
        <p14:creationId xmlns:p14="http://schemas.microsoft.com/office/powerpoint/2010/main" val="4289578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33000" decel="67000" fill="hold" nodeType="clickEffect">
                                  <p:stCondLst>
                                    <p:cond delay="0"/>
                                  </p:stCondLst>
                                  <p:childTnLst>
                                    <p:animMotion origin="layout" path="M -2.5E-6 -2.71605E-6 L -0.0868 0.47809 " pathEditMode="relative" rAng="0" ptsTypes="AA">
                                      <p:cBhvr>
                                        <p:cTn id="6" dur="2000" fill="hold"/>
                                        <p:tgtEl>
                                          <p:spTgt spid="7"/>
                                        </p:tgtEl>
                                        <p:attrNameLst>
                                          <p:attrName>ppt_x</p:attrName>
                                          <p:attrName>ppt_y</p:attrName>
                                        </p:attrNameLst>
                                      </p:cBhvr>
                                      <p:rCtr x="-4340" y="23889"/>
                                    </p:animMotion>
                                  </p:childTnLst>
                                  <p:subTnLst>
                                    <p:set>
                                      <p:cBhvr override="childStyle">
                                        <p:cTn dur="1" fill="hold" display="0" masterRel="sameClick" afterEffect="1">
                                          <p:stCondLst>
                                            <p:cond evt="end" delay="0">
                                              <p:tn val="5"/>
                                            </p:cond>
                                          </p:stCondLst>
                                        </p:cTn>
                                        <p:tgtEl>
                                          <p:spTgt spid="7"/>
                                        </p:tgtEl>
                                        <p:attrNameLst>
                                          <p:attrName>style.visibility</p:attrName>
                                        </p:attrNameLst>
                                      </p:cBhvr>
                                      <p:to>
                                        <p:strVal val="hidden"/>
                                      </p:to>
                                    </p:set>
                                  </p:subTnLst>
                                </p:cTn>
                              </p:par>
                              <p:par>
                                <p:cTn id="7" presetID="42" presetClass="path" presetSubtype="0" accel="33000" decel="50000" fill="hold" grpId="0" nodeType="withEffect">
                                  <p:stCondLst>
                                    <p:cond delay="0"/>
                                  </p:stCondLst>
                                  <p:childTnLst>
                                    <p:animMotion origin="layout" path="M -2.22222E-6 -1.11111E-6 L 0.23837 0.33457 " pathEditMode="relative" rAng="0" ptsTypes="AA">
                                      <p:cBhvr>
                                        <p:cTn id="8" dur="2000" fill="hold"/>
                                        <p:tgtEl>
                                          <p:spTgt spid="18"/>
                                        </p:tgtEl>
                                        <p:attrNameLst>
                                          <p:attrName>ppt_x</p:attrName>
                                          <p:attrName>ppt_y</p:attrName>
                                        </p:attrNameLst>
                                      </p:cBhvr>
                                      <p:rCtr x="11910" y="16728"/>
                                    </p:animMotion>
                                  </p:childTnLst>
                                  <p:subTnLst>
                                    <p:set>
                                      <p:cBhvr override="childStyle">
                                        <p:cTn dur="1" fill="hold" display="0" masterRel="sameClick" afterEffect="1">
                                          <p:stCondLst>
                                            <p:cond evt="end" delay="0">
                                              <p:tn val="7"/>
                                            </p:cond>
                                          </p:stCondLst>
                                        </p:cTn>
                                        <p:tgtEl>
                                          <p:spTgt spid="18"/>
                                        </p:tgtEl>
                                        <p:attrNameLst>
                                          <p:attrName>style.visibility</p:attrName>
                                        </p:attrNameLst>
                                      </p:cBhvr>
                                      <p:to>
                                        <p:strVal val="hidden"/>
                                      </p:to>
                                    </p:set>
                                  </p:subTnLst>
                                </p:cTn>
                              </p:par>
                            </p:childTnLst>
                          </p:cTn>
                        </p:par>
                        <p:par>
                          <p:cTn id="9" fill="hold">
                            <p:stCondLst>
                              <p:cond delay="2000"/>
                            </p:stCondLst>
                            <p:childTnLst>
                              <p:par>
                                <p:cTn id="10" presetID="10" presetClass="entr" presetSubtype="0"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亚硝酸盐化学式Infographics 在被隔绝的背景的传染媒介例证向量例证- 插画包括有图象, 分子: 114676782">
            <a:extLst>
              <a:ext uri="{FF2B5EF4-FFF2-40B4-BE49-F238E27FC236}">
                <a16:creationId xmlns:a16="http://schemas.microsoft.com/office/drawing/2014/main" id="{908853C9-6A0D-4F9A-32E4-1A68527A791D}"/>
              </a:ext>
            </a:extLst>
          </p:cNvPr>
          <p:cNvPicPr>
            <a:picLocks noChangeAspect="1" noChangeArrowheads="1"/>
          </p:cNvPicPr>
          <p:nvPr/>
        </p:nvPicPr>
        <p:blipFill rotWithShape="1">
          <a:blip r:embed="rId2">
            <a:alphaModFix amt="12000"/>
            <a:extLst>
              <a:ext uri="{BEBA8EAE-BF5A-486C-A8C5-ECC9F3942E4B}">
                <a14:imgProps xmlns:a14="http://schemas.microsoft.com/office/drawing/2010/main">
                  <a14:imgLayer r:embed="rId3">
                    <a14:imgEffect>
                      <a14:brightnessContrast contrast="100000"/>
                    </a14:imgEffect>
                  </a14:imgLayer>
                </a14:imgProps>
              </a:ext>
              <a:ext uri="{28A0092B-C50C-407E-A947-70E740481C1C}">
                <a14:useLocalDpi xmlns:a14="http://schemas.microsoft.com/office/drawing/2010/main" val="0"/>
              </a:ext>
            </a:extLst>
          </a:blip>
          <a:srcRect b="7888"/>
          <a:stretch/>
        </p:blipFill>
        <p:spPr bwMode="auto">
          <a:xfrm rot="19036065">
            <a:off x="-1329093" y="-1074516"/>
            <a:ext cx="7300559" cy="6987733"/>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14">
            <a:extLst>
              <a:ext uri="{FF2B5EF4-FFF2-40B4-BE49-F238E27FC236}">
                <a16:creationId xmlns:a16="http://schemas.microsoft.com/office/drawing/2014/main" id="{1F218159-EBFB-A74F-8C15-EF839259119D}"/>
              </a:ext>
            </a:extLst>
          </p:cNvPr>
          <p:cNvSpPr/>
          <p:nvPr/>
        </p:nvSpPr>
        <p:spPr bwMode="auto">
          <a:xfrm rot="2669216">
            <a:off x="970802" y="-1834753"/>
            <a:ext cx="610991" cy="5455648"/>
          </a:xfrm>
          <a:prstGeom prst="rect">
            <a:avLst/>
          </a:prstGeom>
          <a:solidFill>
            <a:schemeClr val="accent2"/>
          </a:solidFill>
          <a:ln>
            <a:headEnd type="oval"/>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3" name="矩形 2"/>
          <p:cNvSpPr/>
          <p:nvPr/>
        </p:nvSpPr>
        <p:spPr bwMode="auto">
          <a:xfrm>
            <a:off x="5040000" y="0"/>
            <a:ext cx="4104000" cy="5143500"/>
          </a:xfrm>
          <a:prstGeom prst="rect">
            <a:avLst/>
          </a:prstGeom>
          <a:gradFill flip="none" rotWithShape="1">
            <a:gsLst>
              <a:gs pos="0">
                <a:schemeClr val="accent2">
                  <a:lumMod val="5000"/>
                  <a:lumOff val="95000"/>
                </a:schemeClr>
              </a:gs>
              <a:gs pos="36000">
                <a:schemeClr val="accent2">
                  <a:lumMod val="45000"/>
                  <a:lumOff val="55000"/>
                </a:schemeClr>
              </a:gs>
              <a:gs pos="83000">
                <a:schemeClr val="accent2">
                  <a:lumMod val="45000"/>
                  <a:lumOff val="55000"/>
                </a:schemeClr>
              </a:gs>
              <a:gs pos="100000">
                <a:schemeClr val="accent2">
                  <a:lumMod val="30000"/>
                  <a:lumOff val="70000"/>
                </a:schemeClr>
              </a:gs>
            </a:gsLst>
            <a:lin ang="0" scaled="0"/>
            <a:tileRect/>
          </a:gra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5" name="Text Box 2"/>
          <p:cNvSpPr txBox="1">
            <a:spLocks noChangeArrowheads="1"/>
          </p:cNvSpPr>
          <p:nvPr/>
        </p:nvSpPr>
        <p:spPr bwMode="auto">
          <a:xfrm>
            <a:off x="563880" y="359866"/>
            <a:ext cx="808505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0" bIns="0" anchor="ctr">
            <a:noAutofit/>
          </a:bodyPr>
          <a:lstStyle>
            <a:lvl1pPr>
              <a:lnSpc>
                <a:spcPct val="150000"/>
              </a:lnSpc>
              <a:defRPr sz="2800" b="1">
                <a:solidFill>
                  <a:schemeClr val="tx1"/>
                </a:solidFill>
                <a:latin typeface="宋体" pitchFamily="2" charset="-122"/>
                <a:ea typeface="宋体" pitchFamily="2" charset="-122"/>
              </a:defRPr>
            </a:lvl1pPr>
            <a:lvl2pPr marL="742950" indent="-285750">
              <a:lnSpc>
                <a:spcPct val="150000"/>
              </a:lnSpc>
              <a:defRPr sz="2800" b="1">
                <a:solidFill>
                  <a:schemeClr val="tx1"/>
                </a:solidFill>
                <a:latin typeface="宋体" pitchFamily="2" charset="-122"/>
                <a:ea typeface="宋体" pitchFamily="2" charset="-122"/>
              </a:defRPr>
            </a:lvl2pPr>
            <a:lvl3pPr marL="1143000" indent="-228600">
              <a:lnSpc>
                <a:spcPct val="150000"/>
              </a:lnSpc>
              <a:defRPr sz="2800" b="1">
                <a:solidFill>
                  <a:schemeClr val="tx1"/>
                </a:solidFill>
                <a:latin typeface="宋体" pitchFamily="2" charset="-122"/>
                <a:ea typeface="宋体" pitchFamily="2" charset="-122"/>
              </a:defRPr>
            </a:lvl3pPr>
            <a:lvl4pPr marL="1600200" indent="-228600">
              <a:lnSpc>
                <a:spcPct val="150000"/>
              </a:lnSpc>
              <a:defRPr sz="2800" b="1">
                <a:solidFill>
                  <a:schemeClr val="tx1"/>
                </a:solidFill>
                <a:latin typeface="宋体" pitchFamily="2" charset="-122"/>
                <a:ea typeface="宋体" pitchFamily="2" charset="-122"/>
              </a:defRPr>
            </a:lvl4pPr>
            <a:lvl5pPr marL="2057400" indent="-228600">
              <a:lnSpc>
                <a:spcPct val="150000"/>
              </a:lnSpc>
              <a:defRPr sz="2800" b="1">
                <a:solidFill>
                  <a:schemeClr val="tx1"/>
                </a:solidFill>
                <a:latin typeface="宋体" pitchFamily="2" charset="-122"/>
                <a:ea typeface="宋体" pitchFamily="2" charset="-122"/>
              </a:defRPr>
            </a:lvl5pPr>
            <a:lvl6pPr marL="25146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6pPr>
            <a:lvl7pPr marL="29718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7pPr>
            <a:lvl8pPr marL="34290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8pPr>
            <a:lvl9pPr marL="38862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9pPr>
          </a:lstStyle>
          <a:p>
            <a:pPr eaLnBrk="1" hangingPunct="1">
              <a:lnSpc>
                <a:spcPct val="100000"/>
              </a:lnSpc>
            </a:pPr>
            <a:r>
              <a:rPr lang="zh-CN" altLang="en-US" b="0" dirty="0">
                <a:latin typeface="黑体" panose="02010609060101010101" pitchFamily="49" charset="-122"/>
                <a:ea typeface="黑体" panose="02010609060101010101" pitchFamily="49" charset="-122"/>
                <a:cs typeface="+mn-ea"/>
                <a:sym typeface="+mn-lt"/>
              </a:rPr>
              <a:t>闻“硝”色变</a:t>
            </a:r>
            <a:r>
              <a:rPr lang="zh-CN" altLang="en-US" b="0" dirty="0">
                <a:latin typeface="+mj-ea"/>
                <a:ea typeface="+mj-ea"/>
                <a:cs typeface="+mn-ea"/>
                <a:sym typeface="+mn-lt"/>
              </a:rPr>
              <a:t>？</a:t>
            </a:r>
            <a:endParaRPr lang="en-US" altLang="zh-CN" b="0" dirty="0">
              <a:latin typeface="+mj-ea"/>
              <a:ea typeface="+mj-ea"/>
              <a:cs typeface="+mn-ea"/>
              <a:sym typeface="+mn-lt"/>
            </a:endParaRPr>
          </a:p>
        </p:txBody>
      </p:sp>
      <p:sp>
        <p:nvSpPr>
          <p:cNvPr id="6" name="圆角矩形 5"/>
          <p:cNvSpPr/>
          <p:nvPr/>
        </p:nvSpPr>
        <p:spPr bwMode="auto">
          <a:xfrm>
            <a:off x="453271" y="345440"/>
            <a:ext cx="63500" cy="459740"/>
          </a:xfrm>
          <a:prstGeom prst="roundRect">
            <a:avLst>
              <a:gd name="adj" fmla="val 50000"/>
            </a:avLst>
          </a:prstGeom>
          <a:solidFill>
            <a:schemeClr val="accent1"/>
          </a:solidFill>
          <a:ln>
            <a:noFil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2" name="椭圆 21"/>
          <p:cNvSpPr/>
          <p:nvPr/>
        </p:nvSpPr>
        <p:spPr bwMode="auto">
          <a:xfrm>
            <a:off x="563880" y="4389120"/>
            <a:ext cx="2659380" cy="441960"/>
          </a:xfrm>
          <a:prstGeom prst="ellipse">
            <a:avLst/>
          </a:prstGeom>
          <a:solidFill>
            <a:schemeClr val="tx1">
              <a:alpha val="42000"/>
            </a:schemeClr>
          </a:solidFill>
          <a:ln w="19050">
            <a:noFill/>
            <a:headEnd type="oval"/>
          </a:ln>
          <a:effectLst>
            <a:softEdge rad="2032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圆角 11">
            <a:extLst>
              <a:ext uri="{FF2B5EF4-FFF2-40B4-BE49-F238E27FC236}">
                <a16:creationId xmlns:a16="http://schemas.microsoft.com/office/drawing/2014/main" id="{BA5D1208-C607-43E2-C46D-21C7141A4E35}"/>
              </a:ext>
            </a:extLst>
          </p:cNvPr>
          <p:cNvSpPr/>
          <p:nvPr/>
        </p:nvSpPr>
        <p:spPr bwMode="auto">
          <a:xfrm>
            <a:off x="5642973" y="805180"/>
            <a:ext cx="3177778" cy="3439182"/>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eaLnBrk="1" hangingPunct="1">
              <a:lnSpc>
                <a:spcPct val="150000"/>
              </a:lnSpc>
            </a:pPr>
            <a:r>
              <a:rPr lang="zh-CN" altLang="en-US" sz="20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一个</a:t>
            </a:r>
            <a:r>
              <a:rPr lang="en-US" altLang="zh-CN" sz="20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60Kg</a:t>
            </a:r>
            <a:r>
              <a:rPr lang="zh-CN" altLang="en-US" sz="20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体重的成年人一般需要吃下</a:t>
            </a:r>
            <a:r>
              <a:rPr lang="en-US" altLang="zh-CN" sz="20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1400g</a:t>
            </a:r>
            <a:r>
              <a:rPr lang="zh-CN" altLang="en-US" sz="20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符合国标的肉制品才可能会超标</a:t>
            </a:r>
            <a:endParaRPr kumimoji="0" lang="zh-CN" altLang="en-US" sz="32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sp>
        <p:nvSpPr>
          <p:cNvPr id="2" name="AutoShape 2">
            <a:extLst>
              <a:ext uri="{FF2B5EF4-FFF2-40B4-BE49-F238E27FC236}">
                <a16:creationId xmlns:a16="http://schemas.microsoft.com/office/drawing/2014/main" id="{E34E6F0E-7597-DD15-FDD3-D3F157C08EA7}"/>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 name="矩形: 圆角 7">
            <a:extLst>
              <a:ext uri="{FF2B5EF4-FFF2-40B4-BE49-F238E27FC236}">
                <a16:creationId xmlns:a16="http://schemas.microsoft.com/office/drawing/2014/main" id="{01A67219-9B17-866A-B665-5E71D301EF8B}"/>
              </a:ext>
            </a:extLst>
          </p:cNvPr>
          <p:cNvSpPr/>
          <p:nvPr/>
        </p:nvSpPr>
        <p:spPr bwMode="auto">
          <a:xfrm>
            <a:off x="3284475" y="150672"/>
            <a:ext cx="1321934" cy="849273"/>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eaLnBrk="1" hangingPunct="1">
              <a:lnSpc>
                <a:spcPct val="150000"/>
              </a:lnSpc>
            </a:pPr>
            <a:r>
              <a:rPr lang="en-US" altLang="zh-CN" sz="18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duck</a:t>
            </a:r>
            <a:r>
              <a:rPr lang="zh-CN" altLang="en-US" sz="18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不必</a:t>
            </a:r>
            <a:endParaRPr kumimoji="0" lang="zh-CN" altLang="en-US" sz="28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pic>
        <p:nvPicPr>
          <p:cNvPr id="13" name="图片 12">
            <a:extLst>
              <a:ext uri="{FF2B5EF4-FFF2-40B4-BE49-F238E27FC236}">
                <a16:creationId xmlns:a16="http://schemas.microsoft.com/office/drawing/2014/main" id="{1FAAFC80-F1B2-37B7-21CA-061B54E281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824" y="1516682"/>
            <a:ext cx="2625198" cy="2652784"/>
          </a:xfrm>
          <a:prstGeom prst="rect">
            <a:avLst/>
          </a:prstGeom>
        </p:spPr>
      </p:pic>
    </p:spTree>
    <p:extLst>
      <p:ext uri="{BB962C8B-B14F-4D97-AF65-F5344CB8AC3E}">
        <p14:creationId xmlns:p14="http://schemas.microsoft.com/office/powerpoint/2010/main" val="234497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54A2DC12-0844-32E9-6394-F4116EEC9153}"/>
              </a:ext>
            </a:extLst>
          </p:cNvPr>
          <p:cNvGrpSpPr/>
          <p:nvPr/>
        </p:nvGrpSpPr>
        <p:grpSpPr>
          <a:xfrm>
            <a:off x="207611" y="1419366"/>
            <a:ext cx="2840579" cy="3534678"/>
            <a:chOff x="271112" y="1560963"/>
            <a:chExt cx="3177778" cy="3393082"/>
          </a:xfrm>
        </p:grpSpPr>
        <p:sp>
          <p:nvSpPr>
            <p:cNvPr id="12" name="矩形: 圆角 11">
              <a:extLst>
                <a:ext uri="{FF2B5EF4-FFF2-40B4-BE49-F238E27FC236}">
                  <a16:creationId xmlns:a16="http://schemas.microsoft.com/office/drawing/2014/main" id="{BA5D1208-C607-43E2-C46D-21C7141A4E35}"/>
                </a:ext>
              </a:extLst>
            </p:cNvPr>
            <p:cNvSpPr/>
            <p:nvPr/>
          </p:nvSpPr>
          <p:spPr bwMode="auto">
            <a:xfrm>
              <a:off x="271112" y="3869140"/>
              <a:ext cx="3177778" cy="1084905"/>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algn="ctr" eaLnBrk="1" hangingPunct="1">
                <a:lnSpc>
                  <a:spcPct val="150000"/>
                </a:lnSpc>
              </a:pPr>
              <a:r>
                <a:rPr lang="zh-CN" altLang="en-US" sz="18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 多吃富含</a:t>
              </a:r>
              <a:r>
                <a:rPr lang="en-US" altLang="zh-CN" sz="1800" spc="40" dirty="0" err="1">
                  <a:solidFill>
                    <a:srgbClr val="000000"/>
                  </a:solidFill>
                  <a:latin typeface="黑体" panose="02010609060101010101" pitchFamily="49" charset="-122"/>
                  <a:ea typeface="黑体" panose="02010609060101010101" pitchFamily="49" charset="-122"/>
                  <a:cs typeface="Times New Roman" panose="02020603050405020304" pitchFamily="18" charset="0"/>
                </a:rPr>
                <a:t>Vc</a:t>
              </a:r>
              <a:r>
                <a:rPr kumimoji="0" lang="zh-CN" altLang="en-US" sz="1800" b="1" i="0" u="none" strike="noStrike" kern="1200" cap="none" spc="4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Times New Roman" panose="02020603050405020304" pitchFamily="18" charset="0"/>
                </a:rPr>
                <a:t>的食物</a:t>
              </a:r>
              <a:endParaRPr kumimoji="0" lang="zh-CN" altLang="en-US" sz="28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pic>
          <p:nvPicPr>
            <p:cNvPr id="6146" name="Picture 2">
              <a:extLst>
                <a:ext uri="{FF2B5EF4-FFF2-40B4-BE49-F238E27FC236}">
                  <a16:creationId xmlns:a16="http://schemas.microsoft.com/office/drawing/2014/main" id="{E1B5AD50-6B4F-3721-DDBB-DB4C811346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080" y="1560963"/>
              <a:ext cx="2174389" cy="1733579"/>
            </a:xfrm>
            <a:prstGeom prst="rect">
              <a:avLst/>
            </a:prstGeom>
            <a:noFill/>
            <a:extLst>
              <a:ext uri="{909E8E84-426E-40DD-AFC4-6F175D3DCCD1}">
                <a14:hiddenFill xmlns:a14="http://schemas.microsoft.com/office/drawing/2010/main">
                  <a:solidFill>
                    <a:srgbClr val="FFFFFF"/>
                  </a:solidFill>
                </a14:hiddenFill>
              </a:ext>
            </a:extLst>
          </p:spPr>
        </p:pic>
      </p:grpSp>
      <p:sp>
        <p:nvSpPr>
          <p:cNvPr id="29" name="矩形 28">
            <a:extLst>
              <a:ext uri="{FF2B5EF4-FFF2-40B4-BE49-F238E27FC236}">
                <a16:creationId xmlns:a16="http://schemas.microsoft.com/office/drawing/2014/main" id="{BEE05B94-4505-63E0-0A58-39C42D263592}"/>
              </a:ext>
            </a:extLst>
          </p:cNvPr>
          <p:cNvSpPr/>
          <p:nvPr/>
        </p:nvSpPr>
        <p:spPr bwMode="auto">
          <a:xfrm rot="2669216">
            <a:off x="970802" y="-1834753"/>
            <a:ext cx="610991" cy="5455648"/>
          </a:xfrm>
          <a:prstGeom prst="rect">
            <a:avLst/>
          </a:prstGeom>
          <a:solidFill>
            <a:schemeClr val="accent2"/>
          </a:solidFill>
          <a:ln>
            <a:headEnd type="oval"/>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zh-CN" alt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3" name="矩形 2"/>
          <p:cNvSpPr/>
          <p:nvPr/>
        </p:nvSpPr>
        <p:spPr bwMode="auto">
          <a:xfrm>
            <a:off x="6108166" y="0"/>
            <a:ext cx="3035834" cy="5143500"/>
          </a:xfrm>
          <a:prstGeom prst="rect">
            <a:avLst/>
          </a:prstGeom>
          <a:gradFill>
            <a:gsLst>
              <a:gs pos="0">
                <a:schemeClr val="accent2">
                  <a:lumMod val="5000"/>
                  <a:lumOff val="95000"/>
                </a:schemeClr>
              </a:gs>
              <a:gs pos="36000">
                <a:schemeClr val="accent2">
                  <a:lumMod val="45000"/>
                  <a:lumOff val="55000"/>
                </a:schemeClr>
              </a:gs>
              <a:gs pos="83000">
                <a:schemeClr val="accent2">
                  <a:lumMod val="45000"/>
                  <a:lumOff val="55000"/>
                </a:schemeClr>
              </a:gs>
            </a:gsLst>
            <a:lin ang="0" scaled="0"/>
          </a:gra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5" name="Text Box 2"/>
          <p:cNvSpPr txBox="1">
            <a:spLocks noChangeArrowheads="1"/>
          </p:cNvSpPr>
          <p:nvPr/>
        </p:nvSpPr>
        <p:spPr bwMode="auto">
          <a:xfrm>
            <a:off x="563880" y="359866"/>
            <a:ext cx="808505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0" bIns="0" anchor="ctr">
            <a:noAutofit/>
          </a:bodyPr>
          <a:lstStyle>
            <a:lvl1pPr>
              <a:lnSpc>
                <a:spcPct val="150000"/>
              </a:lnSpc>
              <a:defRPr sz="2800" b="1">
                <a:solidFill>
                  <a:schemeClr val="tx1"/>
                </a:solidFill>
                <a:latin typeface="宋体" pitchFamily="2" charset="-122"/>
                <a:ea typeface="宋体" pitchFamily="2" charset="-122"/>
              </a:defRPr>
            </a:lvl1pPr>
            <a:lvl2pPr marL="742950" indent="-285750">
              <a:lnSpc>
                <a:spcPct val="150000"/>
              </a:lnSpc>
              <a:defRPr sz="2800" b="1">
                <a:solidFill>
                  <a:schemeClr val="tx1"/>
                </a:solidFill>
                <a:latin typeface="宋体" pitchFamily="2" charset="-122"/>
                <a:ea typeface="宋体" pitchFamily="2" charset="-122"/>
              </a:defRPr>
            </a:lvl2pPr>
            <a:lvl3pPr marL="1143000" indent="-228600">
              <a:lnSpc>
                <a:spcPct val="150000"/>
              </a:lnSpc>
              <a:defRPr sz="2800" b="1">
                <a:solidFill>
                  <a:schemeClr val="tx1"/>
                </a:solidFill>
                <a:latin typeface="宋体" pitchFamily="2" charset="-122"/>
                <a:ea typeface="宋体" pitchFamily="2" charset="-122"/>
              </a:defRPr>
            </a:lvl3pPr>
            <a:lvl4pPr marL="1600200" indent="-228600">
              <a:lnSpc>
                <a:spcPct val="150000"/>
              </a:lnSpc>
              <a:defRPr sz="2800" b="1">
                <a:solidFill>
                  <a:schemeClr val="tx1"/>
                </a:solidFill>
                <a:latin typeface="宋体" pitchFamily="2" charset="-122"/>
                <a:ea typeface="宋体" pitchFamily="2" charset="-122"/>
              </a:defRPr>
            </a:lvl4pPr>
            <a:lvl5pPr marL="2057400" indent="-228600">
              <a:lnSpc>
                <a:spcPct val="150000"/>
              </a:lnSpc>
              <a:defRPr sz="2800" b="1">
                <a:solidFill>
                  <a:schemeClr val="tx1"/>
                </a:solidFill>
                <a:latin typeface="宋体" pitchFamily="2" charset="-122"/>
                <a:ea typeface="宋体" pitchFamily="2" charset="-122"/>
              </a:defRPr>
            </a:lvl5pPr>
            <a:lvl6pPr marL="25146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6pPr>
            <a:lvl7pPr marL="29718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7pPr>
            <a:lvl8pPr marL="34290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8pPr>
            <a:lvl9pPr marL="3886200" indent="-228600" eaLnBrk="0" fontAlgn="base" hangingPunct="0">
              <a:lnSpc>
                <a:spcPct val="150000"/>
              </a:lnSpc>
              <a:spcBef>
                <a:spcPct val="0"/>
              </a:spcBef>
              <a:spcAft>
                <a:spcPct val="0"/>
              </a:spcAft>
              <a:defRPr sz="2800" b="1">
                <a:solidFill>
                  <a:schemeClr val="tx1"/>
                </a:solidFill>
                <a:latin typeface="宋体" pitchFamily="2" charset="-122"/>
                <a:ea typeface="宋体" pitchFamily="2" charset="-122"/>
              </a:defRPr>
            </a:lvl9pPr>
          </a:lstStyle>
          <a:p>
            <a:pPr eaLnBrk="1" hangingPunct="1">
              <a:lnSpc>
                <a:spcPct val="100000"/>
              </a:lnSpc>
            </a:pPr>
            <a:r>
              <a:rPr lang="zh-CN" altLang="en-US" b="0" dirty="0">
                <a:latin typeface="黑体" panose="02010609060101010101" pitchFamily="49" charset="-122"/>
                <a:ea typeface="黑体" panose="02010609060101010101" pitchFamily="49" charset="-122"/>
                <a:cs typeface="+mn-ea"/>
                <a:sym typeface="+mn-lt"/>
              </a:rPr>
              <a:t>我们还可以这样做</a:t>
            </a:r>
            <a:endParaRPr lang="en-US" altLang="zh-CN" b="0" dirty="0">
              <a:latin typeface="黑体" panose="02010609060101010101" pitchFamily="49" charset="-122"/>
              <a:ea typeface="黑体" panose="02010609060101010101" pitchFamily="49" charset="-122"/>
              <a:cs typeface="+mn-ea"/>
              <a:sym typeface="+mn-lt"/>
            </a:endParaRPr>
          </a:p>
        </p:txBody>
      </p:sp>
      <p:sp>
        <p:nvSpPr>
          <p:cNvPr id="6" name="圆角矩形 5"/>
          <p:cNvSpPr/>
          <p:nvPr/>
        </p:nvSpPr>
        <p:spPr bwMode="auto">
          <a:xfrm>
            <a:off x="453271" y="345440"/>
            <a:ext cx="63500" cy="459740"/>
          </a:xfrm>
          <a:prstGeom prst="roundRect">
            <a:avLst>
              <a:gd name="adj" fmla="val 50000"/>
            </a:avLst>
          </a:prstGeom>
          <a:solidFill>
            <a:schemeClr val="accent1"/>
          </a:solidFill>
          <a:ln>
            <a:noFill/>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50000"/>
              </a:lnSpc>
              <a:spcBef>
                <a:spcPct val="0"/>
              </a:spcBef>
              <a:spcAft>
                <a:spcPct val="0"/>
              </a:spcAft>
              <a:buClrTx/>
              <a:buSzTx/>
              <a:buFontTx/>
              <a:buNone/>
              <a:tabLst/>
            </a:pPr>
            <a:endParaRPr kumimoji="0" lang="en-US" sz="28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 name="AutoShape 2">
            <a:extLst>
              <a:ext uri="{FF2B5EF4-FFF2-40B4-BE49-F238E27FC236}">
                <a16:creationId xmlns:a16="http://schemas.microsoft.com/office/drawing/2014/main" id="{E34E6F0E-7597-DD15-FDD3-D3F157C08EA7}"/>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nvGrpSpPr>
          <p:cNvPr id="19" name="组合 18">
            <a:extLst>
              <a:ext uri="{FF2B5EF4-FFF2-40B4-BE49-F238E27FC236}">
                <a16:creationId xmlns:a16="http://schemas.microsoft.com/office/drawing/2014/main" id="{646FA6BB-935B-DBCC-08C4-68355E53A58B}"/>
              </a:ext>
            </a:extLst>
          </p:cNvPr>
          <p:cNvGrpSpPr/>
          <p:nvPr/>
        </p:nvGrpSpPr>
        <p:grpSpPr>
          <a:xfrm>
            <a:off x="3177779" y="1486906"/>
            <a:ext cx="2737299" cy="3467138"/>
            <a:chOff x="3177779" y="1486906"/>
            <a:chExt cx="2737299" cy="3467138"/>
          </a:xfrm>
        </p:grpSpPr>
        <p:sp>
          <p:nvSpPr>
            <p:cNvPr id="17" name="矩形: 圆角 16">
              <a:extLst>
                <a:ext uri="{FF2B5EF4-FFF2-40B4-BE49-F238E27FC236}">
                  <a16:creationId xmlns:a16="http://schemas.microsoft.com/office/drawing/2014/main" id="{4600124A-5B49-DA3F-D556-6D25C3A18C4B}"/>
                </a:ext>
              </a:extLst>
            </p:cNvPr>
            <p:cNvSpPr/>
            <p:nvPr/>
          </p:nvSpPr>
          <p:spPr bwMode="auto">
            <a:xfrm>
              <a:off x="3177779" y="3823865"/>
              <a:ext cx="2737299" cy="1130179"/>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algn="ctr" eaLnBrk="1" hangingPunct="1">
                <a:lnSpc>
                  <a:spcPct val="150000"/>
                </a:lnSpc>
              </a:pPr>
              <a:r>
                <a:rPr lang="zh-CN" altLang="en-US" sz="1800" spc="4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 炒菜前浸水</a:t>
              </a:r>
              <a:endParaRPr kumimoji="0" lang="zh-CN" altLang="en-US" sz="28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pic>
          <p:nvPicPr>
            <p:cNvPr id="6150" name="Picture 6">
              <a:extLst>
                <a:ext uri="{FF2B5EF4-FFF2-40B4-BE49-F238E27FC236}">
                  <a16:creationId xmlns:a16="http://schemas.microsoft.com/office/drawing/2014/main" id="{2A08E0A0-DAEA-C929-157F-0003B606DD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7779" y="1486906"/>
              <a:ext cx="2453508" cy="1738384"/>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矩形: 圆角 24">
            <a:extLst>
              <a:ext uri="{FF2B5EF4-FFF2-40B4-BE49-F238E27FC236}">
                <a16:creationId xmlns:a16="http://schemas.microsoft.com/office/drawing/2014/main" id="{89DAAAF0-0121-C54D-E888-D96F156C759B}"/>
              </a:ext>
            </a:extLst>
          </p:cNvPr>
          <p:cNvSpPr/>
          <p:nvPr/>
        </p:nvSpPr>
        <p:spPr bwMode="auto">
          <a:xfrm>
            <a:off x="6200758" y="3796309"/>
            <a:ext cx="2737299" cy="1130179"/>
          </a:xfrm>
          <a:prstGeom prst="roundRect">
            <a:avLst>
              <a:gd name="adj" fmla="val 23383"/>
            </a:avLst>
          </a:prstGeom>
          <a:gradFill>
            <a:gsLst>
              <a:gs pos="69000">
                <a:srgbClr val="F9D895"/>
              </a:gs>
              <a:gs pos="12000">
                <a:srgbClr val="F9D895"/>
              </a:gs>
              <a:gs pos="98000">
                <a:srgbClr val="F7CB77"/>
              </a:gs>
            </a:gsLst>
            <a:lin ang="5400000" scaled="1"/>
          </a:gradFill>
          <a:ln w="19050">
            <a:solidFill>
              <a:schemeClr val="tx1">
                <a:lumMod val="75000"/>
                <a:lumOff val="25000"/>
              </a:schemeClr>
            </a:solidFill>
            <a:headEnd type="oval"/>
          </a:ln>
          <a:effectLst/>
        </p:spPr>
        <p:txBody>
          <a:bodyPr vert="horz" wrap="square" lIns="91440" tIns="45720" rIns="91440" bIns="45720" numCol="1" rtlCol="0" anchor="ctr" anchorCtr="0" compatLnSpc="1">
            <a:prstTxWarp prst="textNoShape">
              <a:avLst/>
            </a:prstTxWarp>
            <a:noAutofit/>
          </a:bodyPr>
          <a:lstStyle/>
          <a:p>
            <a:pPr algn="ctr" eaLnBrk="1" hangingPunct="1">
              <a:lnSpc>
                <a:spcPct val="150000"/>
              </a:lnSpc>
            </a:pPr>
            <a:r>
              <a:rPr kumimoji="0" lang="zh-CN" altLang="en-US" sz="1800" b="1" i="0" u="none" strike="noStrike" kern="1200" cap="none" spc="4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Times New Roman" panose="02020603050405020304" pitchFamily="18" charset="0"/>
              </a:rPr>
              <a:t> 少吃西式火腿、香肠</a:t>
            </a:r>
            <a:endParaRPr kumimoji="0" lang="zh-CN" altLang="en-US" sz="28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pic>
        <p:nvPicPr>
          <p:cNvPr id="28" name="图片 27">
            <a:extLst>
              <a:ext uri="{FF2B5EF4-FFF2-40B4-BE49-F238E27FC236}">
                <a16:creationId xmlns:a16="http://schemas.microsoft.com/office/drawing/2014/main" id="{1B849BB6-0A8A-4806-B766-99B23C30CE88}"/>
              </a:ext>
            </a:extLst>
          </p:cNvPr>
          <p:cNvPicPr>
            <a:picLocks noChangeAspect="1"/>
          </p:cNvPicPr>
          <p:nvPr/>
        </p:nvPicPr>
        <p:blipFill>
          <a:blip r:embed="rId4"/>
          <a:stretch>
            <a:fillRect/>
          </a:stretch>
        </p:blipFill>
        <p:spPr>
          <a:xfrm>
            <a:off x="6241554" y="1486906"/>
            <a:ext cx="2769058" cy="1738384"/>
          </a:xfrm>
          <a:prstGeom prst="rect">
            <a:avLst/>
          </a:prstGeom>
        </p:spPr>
      </p:pic>
    </p:spTree>
    <p:extLst>
      <p:ext uri="{BB962C8B-B14F-4D97-AF65-F5344CB8AC3E}">
        <p14:creationId xmlns:p14="http://schemas.microsoft.com/office/powerpoint/2010/main" val="39344364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第一PPT模板网-WWW.1PPT.COM">
  <a:themeElements>
    <a:clrScheme name="自定义 13">
      <a:dk1>
        <a:srgbClr val="000000"/>
      </a:dk1>
      <a:lt1>
        <a:srgbClr val="FFFFFF"/>
      </a:lt1>
      <a:dk2>
        <a:srgbClr val="000000"/>
      </a:dk2>
      <a:lt2>
        <a:srgbClr val="808080"/>
      </a:lt2>
      <a:accent1>
        <a:srgbClr val="012945"/>
      </a:accent1>
      <a:accent2>
        <a:srgbClr val="F1A81D"/>
      </a:accent2>
      <a:accent3>
        <a:srgbClr val="F2F2F2"/>
      </a:accent3>
      <a:accent4>
        <a:srgbClr val="0D7AD9"/>
      </a:accent4>
      <a:accent5>
        <a:srgbClr val="ACC0F2"/>
      </a:accent5>
      <a:accent6>
        <a:srgbClr val="2D2D8A"/>
      </a:accent6>
      <a:hlink>
        <a:srgbClr val="009999"/>
      </a:hlink>
      <a:folHlink>
        <a:srgbClr val="99CC00"/>
      </a:folHlink>
    </a:clrScheme>
    <a:fontScheme name="练习字体">
      <a:majorFont>
        <a:latin typeface="Arial"/>
        <a:ea typeface="阿里巴巴普惠体 H"/>
        <a:cs typeface=""/>
      </a:majorFont>
      <a:minorFont>
        <a:latin typeface="Arial"/>
        <a:ea typeface="阿里巴巴普惠体 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noFill/>
        <a:ln w="19050">
          <a:solidFill>
            <a:schemeClr val="tx1">
              <a:lumMod val="75000"/>
              <a:lumOff val="25000"/>
            </a:schemeClr>
          </a:solidFill>
          <a:headEnd type="oval"/>
        </a:ln>
        <a:effectLst/>
      </a:spPr>
      <a:bodyPr vert="horz" wrap="square" lIns="91440" tIns="45720" rIns="91440" bIns="45720" numCol="1" rtlCol="0" anchor="ctr" anchorCtr="0" compatLnSpc="1">
        <a:prstTxWarp prst="textNoShape">
          <a:avLst/>
        </a:prstTxWarp>
        <a:noAutofit/>
      </a:bodyPr>
      <a:lstStyle>
        <a:defPPr marL="0" marR="0" indent="0" algn="l" defTabSz="914400" rtl="0" eaLnBrk="1" fontAlgn="base" latinLnBrk="0" hangingPunct="1">
          <a:lnSpc>
            <a:spcPct val="150000"/>
          </a:lnSpc>
          <a:spcBef>
            <a:spcPct val="0"/>
          </a:spcBef>
          <a:spcAft>
            <a:spcPct val="0"/>
          </a:spcAft>
          <a:buClrTx/>
          <a:buSzTx/>
          <a:buFontTx/>
          <a:buNone/>
          <a:tabLst/>
          <a:defRPr kumimoji="0" sz="28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50000"/>
          </a:lnSpc>
          <a:spcBef>
            <a:spcPct val="0"/>
          </a:spcBef>
          <a:spcAft>
            <a:spcPct val="0"/>
          </a:spcAft>
          <a:buClrTx/>
          <a:buSzTx/>
          <a:buFontTx/>
          <a:buNone/>
          <a:tabLst/>
          <a:defRPr kumimoji="0" lang="zh-CN" altLang="en-US" sz="28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eaLnBrk="1" hangingPunct="1">
          <a:lnSpc>
            <a:spcPct val="100000"/>
          </a:lnSpc>
          <a:defRPr dirty="0" smtClean="0">
            <a:latin typeface="+mn-lt"/>
            <a:ea typeface="+mn-ea"/>
            <a:cs typeface="+mn-ea"/>
            <a:sym typeface="+mn-lt"/>
          </a:defRPr>
        </a:defPPr>
      </a:lstStyle>
    </a:txDef>
  </a:objectDefaults>
  <a:extraClrSchemeLst>
    <a:extraClrScheme>
      <a:clrScheme name="9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时尚蓝黄">
      <a:dk1>
        <a:sysClr val="windowText" lastClr="000000"/>
      </a:dk1>
      <a:lt1>
        <a:sysClr val="window" lastClr="FFFFFF"/>
      </a:lt1>
      <a:dk2>
        <a:srgbClr val="44546A"/>
      </a:dk2>
      <a:lt2>
        <a:srgbClr val="E7E6E6"/>
      </a:lt2>
      <a:accent1>
        <a:srgbClr val="0047FF"/>
      </a:accent1>
      <a:accent2>
        <a:srgbClr val="FEB32C"/>
      </a:accent2>
      <a:accent3>
        <a:srgbClr val="FFC000"/>
      </a:accent3>
      <a:accent4>
        <a:srgbClr val="113975"/>
      </a:accent4>
      <a:accent5>
        <a:srgbClr val="080A2B"/>
      </a:accent5>
      <a:accent6>
        <a:srgbClr val="0BA59C"/>
      </a:accent6>
      <a:hlink>
        <a:srgbClr val="0563C1"/>
      </a:hlink>
      <a:folHlink>
        <a:srgbClr val="954F72"/>
      </a:folHlink>
    </a:clrScheme>
    <a:fontScheme name="ogisx1pb">
      <a:majorFont>
        <a:latin typeface="Arial"/>
        <a:ea typeface="阿里巴巴普惠体 M"/>
        <a:cs typeface=""/>
      </a:majorFont>
      <a:minorFont>
        <a:latin typeface="Arial"/>
        <a:ea typeface="阿里巴巴普惠体 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3810</TotalTime>
  <Words>376</Words>
  <Application>Microsoft Office PowerPoint</Application>
  <PresentationFormat>全屏显示(16:9)</PresentationFormat>
  <Paragraphs>54</Paragraphs>
  <Slides>11</Slides>
  <Notes>0</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11</vt:i4>
      </vt:variant>
    </vt:vector>
  </HeadingPairs>
  <TitlesOfParts>
    <vt:vector size="20" baseType="lpstr">
      <vt:lpstr>阿里巴巴普惠体 B</vt:lpstr>
      <vt:lpstr>阿里巴巴普惠体 H</vt:lpstr>
      <vt:lpstr>等线 Light</vt:lpstr>
      <vt:lpstr>黑体</vt:lpstr>
      <vt:lpstr>宋体</vt:lpstr>
      <vt:lpstr>Arial</vt:lpstr>
      <vt:lpstr>Calibri</vt:lpstr>
      <vt:lpstr>第一PPT模板网-WWW.1PPT.COM</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林利蒙</dc:title>
  <dc:subject>林利蒙</dc:subject>
  <dc:creator>林利蒙</dc:creator>
  <cp:keywords>林利蒙</cp:keywords>
  <cp:lastModifiedBy>Shi Xipeng</cp:lastModifiedBy>
  <cp:revision>1060</cp:revision>
  <cp:lastPrinted>1601-01-01T00:00:00Z</cp:lastPrinted>
  <dcterms:created xsi:type="dcterms:W3CDTF">1601-01-01T00:00:00Z</dcterms:created>
  <dcterms:modified xsi:type="dcterms:W3CDTF">2023-05-26T07:45:23Z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